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1" r:id="rId3"/>
    <p:sldId id="272" r:id="rId4"/>
    <p:sldId id="277" r:id="rId5"/>
    <p:sldId id="275" r:id="rId6"/>
    <p:sldId id="278" r:id="rId7"/>
    <p:sldId id="274" r:id="rId8"/>
    <p:sldId id="273" r:id="rId9"/>
    <p:sldId id="293" r:id="rId10"/>
    <p:sldId id="292" r:id="rId11"/>
    <p:sldId id="281" r:id="rId12"/>
    <p:sldId id="276" r:id="rId13"/>
    <p:sldId id="291" r:id="rId14"/>
    <p:sldId id="282" r:id="rId15"/>
    <p:sldId id="290" r:id="rId16"/>
    <p:sldId id="280" r:id="rId17"/>
    <p:sldId id="279" r:id="rId18"/>
    <p:sldId id="286" r:id="rId19"/>
    <p:sldId id="285" r:id="rId20"/>
    <p:sldId id="284" r:id="rId21"/>
    <p:sldId id="288" r:id="rId22"/>
    <p:sldId id="295" r:id="rId23"/>
    <p:sldId id="296" r:id="rId24"/>
    <p:sldId id="287" r:id="rId25"/>
    <p:sldId id="294" r:id="rId26"/>
    <p:sldId id="289" r:id="rId27"/>
  </p:sldIdLst>
  <p:sldSz cx="9144000" cy="5143500" type="screen16x9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36" d="100"/>
          <a:sy n="136" d="100"/>
        </p:scale>
        <p:origin x="-894" y="-27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A10C1-E1AB-4F1B-98D9-35077E4EC0AC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892D1-EE87-42EC-B9B2-0693EA75BA3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03102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A10C1-E1AB-4F1B-98D9-35077E4EC0AC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892D1-EE87-42EC-B9B2-0693EA75BA3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68155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A10C1-E1AB-4F1B-98D9-35077E4EC0AC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892D1-EE87-42EC-B9B2-0693EA75BA3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7954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A10C1-E1AB-4F1B-98D9-35077E4EC0AC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892D1-EE87-42EC-B9B2-0693EA75BA3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17551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A10C1-E1AB-4F1B-98D9-35077E4EC0AC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892D1-EE87-42EC-B9B2-0693EA75BA3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12907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A10C1-E1AB-4F1B-98D9-35077E4EC0AC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892D1-EE87-42EC-B9B2-0693EA75BA3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02018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A10C1-E1AB-4F1B-98D9-35077E4EC0AC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892D1-EE87-42EC-B9B2-0693EA75BA3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77632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A10C1-E1AB-4F1B-98D9-35077E4EC0AC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892D1-EE87-42EC-B9B2-0693EA75BA3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4463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A10C1-E1AB-4F1B-98D9-35077E4EC0AC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892D1-EE87-42EC-B9B2-0693EA75BA3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73159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A10C1-E1AB-4F1B-98D9-35077E4EC0AC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892D1-EE87-42EC-B9B2-0693EA75BA3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70974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A10C1-E1AB-4F1B-98D9-35077E4EC0AC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892D1-EE87-42EC-B9B2-0693EA75BA3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44820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AA10C1-E1AB-4F1B-98D9-35077E4EC0AC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8892D1-EE87-42EC-B9B2-0693EA75BA3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9285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3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gif"/><Relationship Id="rId4" Type="http://schemas.openxmlformats.org/officeDocument/2006/relationships/image" Target="../media/image4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94" t="33008" r="30923" b="29034"/>
          <a:stretch/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1547664" y="1131590"/>
            <a:ext cx="6120680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4000" b="1" cap="none" spc="0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ОБЗОР НОВИНОК ТВЕРСКОГО КРАЕВЕДЕНИЯ</a:t>
            </a:r>
          </a:p>
          <a:p>
            <a:pPr algn="ctr"/>
            <a:endParaRPr lang="ru-RU" sz="40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ru-RU" sz="4000" b="1" cap="none" spc="0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2025-2026 </a:t>
            </a:r>
            <a:endParaRPr lang="ru-RU" sz="4000" b="1" cap="none" spc="0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10350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 descr="D:\Обзор\Обзор 2026\2026_04_03\дневники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079"/>
          <a:stretch/>
        </p:blipFill>
        <p:spPr bwMode="auto">
          <a:xfrm>
            <a:off x="751482" y="466152"/>
            <a:ext cx="3024337" cy="426644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779913" y="627534"/>
            <a:ext cx="46805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Красавин, 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Ю. В. Дневники 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1984-1990 гг. / 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Ю. Красавин 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; составители: Е. Ю. Красавина и Е. И. Красавина. - Клин : Клинская типография, 2025. - 260 с. : ил., фот.</a:t>
            </a:r>
          </a:p>
        </p:txBody>
      </p:sp>
      <p:pic>
        <p:nvPicPr>
          <p:cNvPr id="4099" name="Picture 3" descr="D:\Обзор\Обзор 2026\krasavin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932" y="1826963"/>
            <a:ext cx="3494476" cy="247297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004048" y="4371950"/>
            <a:ext cx="30794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Юрий Васильевич Красавин</a:t>
            </a:r>
          </a:p>
          <a:p>
            <a:pPr algn="ctr"/>
            <a:r>
              <a:rPr lang="ru-RU" sz="1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1938-2013</a:t>
            </a:r>
            <a:endParaRPr lang="ru-RU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2377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C:\Users\Tamara\Desktop\Обзор 2026\2026_04_13\худож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19098"/>
            <a:ext cx="2808312" cy="3960551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779913" y="483518"/>
            <a:ext cx="49685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"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Я 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полюбил эту землю и ее 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людей</a:t>
            </a:r>
            <a:r>
              <a:rPr lang="ru-RU" sz="1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"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: художник Олег Геннадьевич Носов / составление, текст, фото А. В. Серякова ; идея, текст, фото С. О. Носова ; главный редактор А. В. Оборина. - Вышний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Волочёк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: Ирида-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прос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2025. - 16, [1] с. : фот.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цв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.,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цв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ил.,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портр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1027" name="Picture 3" descr="C:\Users\Tamara\Desktop\Обзор 2026\2026_04_13\худож 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5973">
            <a:off x="4934435" y="1966362"/>
            <a:ext cx="2376264" cy="262929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3834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0" name="Picture 2" descr="D:\Обзор\Обзор 2026\2026_04_03\про колледж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94"/>
          <a:stretch/>
        </p:blipFill>
        <p:spPr bwMode="auto">
          <a:xfrm>
            <a:off x="685808" y="619154"/>
            <a:ext cx="2778588" cy="396044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695387" y="339502"/>
            <a:ext cx="4824536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"Спасем - спасемся!"</a:t>
            </a:r>
            <a:r>
              <a:rPr lang="ru-RU" sz="1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: войны и воины в фольклорных песнях Тверского края : по материалам фольклорно-этнографических экспедиций Тверского колледжа культуры им. Н.А. Львова / Министерство культуры Тверской области, ГБП ОУ "Тверской колледж культуры им. Н.А. Львова", Курсы повышения квалификации и переподготовки кадров. - Тверь : Печатница.</a:t>
            </a:r>
          </a:p>
          <a:p>
            <a:r>
              <a:rPr lang="ru-RU" sz="1400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Вып</a:t>
            </a:r>
            <a:r>
              <a:rPr lang="ru-RU" sz="1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3</a:t>
            </a:r>
            <a:r>
              <a:rPr lang="ru-RU" sz="1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/ составление, комментарии: С. А. Герасимовой [и др.]. - 2025. - 130, [1] с. : фот. </a:t>
            </a:r>
            <a:r>
              <a:rPr lang="ru-RU" sz="1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цв</a:t>
            </a:r>
            <a:r>
              <a:rPr lang="ru-RU" sz="1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., фот., нот. - Имен. указ.: с. 341-348. - Геогр. указ.: с. 349-373. - 80-летию Победы Советского Союза в Великой Отечественной войне</a:t>
            </a:r>
            <a:r>
              <a:rPr lang="ru-RU" sz="1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dirty="0"/>
          </a:p>
        </p:txBody>
      </p:sp>
      <p:pic>
        <p:nvPicPr>
          <p:cNvPr id="5" name="Picture 2" descr="C:\Users\Tamara\Desktop\veresen_bn2025_0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023"/>
          <a:stretch/>
        </p:blipFill>
        <p:spPr bwMode="auto">
          <a:xfrm>
            <a:off x="4427984" y="2774684"/>
            <a:ext cx="3024336" cy="200031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8403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 descr="C:\Users\Tamara\Desktop\Обзор 2026\2026_04_13\не век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98254"/>
            <a:ext cx="2880320" cy="387313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822874" y="411510"/>
            <a:ext cx="492558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Не век жить, век помнить : карельская пословица / Культурно-исторический фонд "Каменский стан" [и др.] ; автор-составитель Н. А. Суслова ; главный редактор: Н. А. </a:t>
            </a:r>
            <a:r>
              <a:rPr lang="ru-RU" sz="1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Куллина</a:t>
            </a:r>
            <a:r>
              <a:rPr lang="ru-RU" sz="1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[и др.] ; вступительная статья Т. Кременецкой. - [Б. м.] : [Б. и.], [Б. г.]. - [48] с. : фот. </a:t>
            </a:r>
            <a:r>
              <a:rPr lang="ru-RU" sz="1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цв</a:t>
            </a:r>
            <a:r>
              <a:rPr lang="ru-RU" sz="1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., табл. - Текст на русском и карельском языках.</a:t>
            </a:r>
          </a:p>
        </p:txBody>
      </p:sp>
      <p:pic>
        <p:nvPicPr>
          <p:cNvPr id="3076" name="Picture 4" descr="C:\Users\Tamara\Desktop\Обзор 2026\17ea0069-7963-4018-9beb-86462eab931a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84" t="10070" b="37940"/>
          <a:stretch/>
        </p:blipFill>
        <p:spPr bwMode="auto">
          <a:xfrm>
            <a:off x="4283968" y="1995686"/>
            <a:ext cx="2165464" cy="240117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449431" y="2643758"/>
            <a:ext cx="212597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Таисия Николаевна Кременецкая,</a:t>
            </a:r>
          </a:p>
          <a:p>
            <a:pPr algn="ctr"/>
            <a:r>
              <a:rPr lang="ru-RU" sz="1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почетный гражданин </a:t>
            </a:r>
            <a:r>
              <a:rPr lang="ru-RU" sz="14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Рамешковского</a:t>
            </a:r>
            <a:r>
              <a:rPr lang="ru-RU" sz="1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района, краевед</a:t>
            </a:r>
            <a:endParaRPr lang="ru-RU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4470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204715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4" name="Picture 2" descr="D:\Обзор\Обзор 2026\2026_04_03\золотые годы имрс фут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22" r="26807" b="1250"/>
          <a:stretch/>
        </p:blipFill>
        <p:spPr bwMode="auto">
          <a:xfrm>
            <a:off x="827584" y="641017"/>
            <a:ext cx="2664296" cy="3767652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779913" y="483518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Тулеев, 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К. Я. Золотые 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годы кимрского футбола / К. Я. Тулеев. - Москва : ИП Воронцов М.Ю., 2025. - 273 с. : фот. </a:t>
            </a:r>
          </a:p>
        </p:txBody>
      </p:sp>
      <p:pic>
        <p:nvPicPr>
          <p:cNvPr id="8195" name="Picture 3" descr="D:\Обзор\Обзор 2026\imagege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604" y="1419622"/>
            <a:ext cx="2442804" cy="278579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716016" y="4205417"/>
            <a:ext cx="3306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Константин Яковлевич</a:t>
            </a:r>
          </a:p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Тулеев</a:t>
            </a:r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29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 descr="C:\Users\Tamara\Desktop\Обзор 2026\2026_04_13\герой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848" y="532983"/>
            <a:ext cx="3123956" cy="4132782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923928" y="411510"/>
            <a:ext cx="47525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Константинов, 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Л. Н. Подполковник 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Иван Григорьевич Шмаков. Забытый герой Великой Отечественной войны / Л. Н. Константинов ; рисунки автора. - Удомля ; Вышний Волочек : Ирида-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прос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2025. - 191 с. :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портр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., ил., фот., карты.</a:t>
            </a:r>
          </a:p>
        </p:txBody>
      </p:sp>
      <p:pic>
        <p:nvPicPr>
          <p:cNvPr id="4099" name="Picture 3" descr="C:\Users\Tamara\Desktop\Обзор 2026\л.н. константинов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50407"/>
            <a:ext cx="1979688" cy="260360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211650" y="4454016"/>
            <a:ext cx="30327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Л.Н. Константинов</a:t>
            </a:r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4470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 descr="C:\Users\Tamara\Desktop\Обзор 2026\2026_04_13\легенды тв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3" t="13501" r="25171" b="1662"/>
          <a:stretch/>
        </p:blipFill>
        <p:spPr bwMode="auto">
          <a:xfrm rot="10800000">
            <a:off x="783411" y="635193"/>
            <a:ext cx="2814807" cy="3977896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Tamara\Desktop\Обзор 2026\марченкоф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79" r="17652" b="11165"/>
          <a:stretch/>
        </p:blipFill>
        <p:spPr bwMode="auto">
          <a:xfrm>
            <a:off x="5148064" y="1779662"/>
            <a:ext cx="2592288" cy="2680731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228471" y="4460393"/>
            <a:ext cx="24398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И. И. </a:t>
            </a:r>
            <a:r>
              <a:rPr lang="ru-RU" sz="16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Марченкофф</a:t>
            </a:r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707905" y="483518"/>
            <a:ext cx="504055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 </a:t>
            </a:r>
            <a:r>
              <a:rPr lang="ru-RU" sz="16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Марченкофф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И. И.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 Легенды Твери / 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И.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Марченкофф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; редактор Ю.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Крутова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- Тверь : Тверской печатный двор, 2025. - 157, [2] с. :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портр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., фот. </a:t>
            </a:r>
          </a:p>
        </p:txBody>
      </p:sp>
    </p:spTree>
    <p:extLst>
      <p:ext uri="{BB962C8B-B14F-4D97-AF65-F5344CB8AC3E}">
        <p14:creationId xmlns:p14="http://schemas.microsoft.com/office/powerpoint/2010/main" val="2416852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86143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D:\Обзор\Обзор 2026\1000_F_274531570_NFOqggySscwPtv7UIwC6nb28kecnft3s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8"/>
          <a:stretch/>
        </p:blipFill>
        <p:spPr bwMode="auto">
          <a:xfrm>
            <a:off x="683568" y="915566"/>
            <a:ext cx="4288865" cy="2952328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ИБО-2\Desktop\Обзор 2026\b481xp1tq2p5wkcv68wumhrpwx7zmba4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65"/>
          <a:stretch/>
        </p:blipFill>
        <p:spPr bwMode="auto">
          <a:xfrm>
            <a:off x="3995936" y="1994226"/>
            <a:ext cx="4385819" cy="273776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147519" y="429225"/>
            <a:ext cx="34126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Новый мост через Волгу</a:t>
            </a:r>
          </a:p>
          <a:p>
            <a:pPr algn="ctr"/>
            <a:r>
              <a:rPr lang="ru-RU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в Твери</a:t>
            </a:r>
            <a:endParaRPr lang="ru-RU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5734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D:\Обзор\Обзор 2026\марченк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55526"/>
            <a:ext cx="2843422" cy="3801366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843808" y="4299942"/>
            <a:ext cx="3478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Игорь Иванович </a:t>
            </a:r>
            <a:r>
              <a:rPr lang="ru-RU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Марченкофф</a:t>
            </a:r>
            <a:endParaRPr lang="ru-RU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8" name="Picture 4" descr="D:\Обзор\Обзор 2026\марченкоф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3" y="866109"/>
            <a:ext cx="4608512" cy="309634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3085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C:\Users\Tamara\Desktop\Обзор 2026\2026_04_03\тверской край в судьб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352" r="2574" b="1416"/>
          <a:stretch/>
        </p:blipFill>
        <p:spPr bwMode="auto">
          <a:xfrm>
            <a:off x="781971" y="483518"/>
            <a:ext cx="2734500" cy="3913978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563888" y="483518"/>
            <a:ext cx="50405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Бойников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А. М. 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  Тверской край 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в судьбах русских</a:t>
            </a:r>
          </a:p>
          <a:p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 писателей : избранные 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литературно-краеведческие очерки 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/ 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А.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Бойников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- Тверь : Научная книга, 2025. - 159 с. : фот. 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    </a:t>
            </a:r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7" name="Picture 3" descr="C:\Users\Tamara\Desktop\Обзор 2026\БойниковАм6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26978"/>
            <a:ext cx="2232248" cy="2960736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548181" y="4433957"/>
            <a:ext cx="20162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А. М. </a:t>
            </a:r>
            <a:r>
              <a:rPr lang="ru-RU" sz="16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Бойников</a:t>
            </a:r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4566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C:\Users\Tamara\Desktop\Обзор 2026\2026_04_13\не век жить паша сав - копия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7534"/>
            <a:ext cx="2821067" cy="4038327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707904" y="411510"/>
            <a:ext cx="4824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Героини разведки - Паша Савельева и Лидия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Базанова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/ автор идеи Г. С.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Гадалова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; составители: Н. Г.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Дранова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Г. С.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Гадалова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- Тверь : Тверская фабрика печати, 2026. - 24 с. : фот.</a:t>
            </a:r>
          </a:p>
        </p:txBody>
      </p:sp>
      <p:pic>
        <p:nvPicPr>
          <p:cNvPr id="2052" name="Picture 4" descr="C:\Users\Tamara\Desktop\Обзор 2026\гадалова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579" y="1519342"/>
            <a:ext cx="1743075" cy="261937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Tamara\Desktop\Обзор 2026\дранова наталья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19342"/>
            <a:ext cx="1872208" cy="261937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886641" y="4299942"/>
            <a:ext cx="14347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Г. С. </a:t>
            </a:r>
            <a:r>
              <a:rPr lang="ru-RU" sz="16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Гадалова</a:t>
            </a:r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444208" y="4227934"/>
            <a:ext cx="18722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Н. Г. </a:t>
            </a:r>
            <a:r>
              <a:rPr lang="ru-RU" sz="16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Дранова</a:t>
            </a:r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4470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Паша и Лида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455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3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 descr="D:\Обзор\Обзор 2026\2026_04_03\книга памяти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6" t="3787" r="3274" b="1304"/>
          <a:stretch/>
        </p:blipFill>
        <p:spPr bwMode="auto">
          <a:xfrm>
            <a:off x="809698" y="627534"/>
            <a:ext cx="2421279" cy="3578167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347865" y="627534"/>
            <a:ext cx="51845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Книга памяти. Признаны погибшими / научный редактор В. Г.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Щекотилов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- Тверь : Заповедник Времени.</a:t>
            </a:r>
          </a:p>
          <a:p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Ч. 9 : По материалам 2024 - 2025 гг. / В. Г.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Щекотилов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[и др.]. - 2025. - 243 с. : фот., ил., карты.</a:t>
            </a:r>
          </a:p>
        </p:txBody>
      </p:sp>
      <p:pic>
        <p:nvPicPr>
          <p:cNvPr id="5123" name="Picture 3" descr="C:\Users\ИБО-2\Desktop\2026_04_03\грише 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50973"/>
            <a:ext cx="2160240" cy="285302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084168" y="2696182"/>
            <a:ext cx="24482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Владимир Георгиевич</a:t>
            </a:r>
          </a:p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Щекотилов</a:t>
            </a:r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7653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D:\Обзор\Обзор 2026\2026_04_03\арх чт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51"/>
          <a:stretch/>
        </p:blipFill>
        <p:spPr bwMode="auto">
          <a:xfrm rot="10800000">
            <a:off x="755576" y="771550"/>
            <a:ext cx="2635412" cy="3746678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563888" y="555526"/>
            <a:ext cx="50405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Одиннадцатые Ильинские архивные чтения : сборник статей / Главное управление по архивному делу Тверской области ; редакционная коллегия: Т. А.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Бархатова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[и др.]. - Тверь : СФК-офис, 2025. - 122, [1] с. : фот.</a:t>
            </a:r>
          </a:p>
          <a:p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C:\Users\ИБО-2\Desktop\2026_04_20\ильины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067694"/>
            <a:ext cx="2016224" cy="2341911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516216" y="3023845"/>
            <a:ext cx="17648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Семья Ильиных</a:t>
            </a:r>
          </a:p>
          <a:p>
            <a:pPr algn="ctr"/>
            <a:r>
              <a:rPr lang="ru-RU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1951 г.</a:t>
            </a:r>
            <a:endParaRPr lang="ru-RU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2499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0" name="Picture 2" descr="C:\Users\Tamara\Desktop\Обзор 2026\2026_04_03\пушкинск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2"/>
          <a:stretch/>
        </p:blipFill>
        <p:spPr bwMode="auto">
          <a:xfrm>
            <a:off x="683568" y="614387"/>
            <a:ext cx="2808312" cy="396997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635896" y="483518"/>
            <a:ext cx="48965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Тверское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Пушкиноволжье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: иллюстрированный авторский краеведческий и литературно-художественный журнал / главный редактор и издатель Л. А. Сидорова. - Тверь : Тверская фабрика печати.</a:t>
            </a:r>
          </a:p>
          <a:p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№ 11. - 2025. - 200 с. : ил., фот.</a:t>
            </a:r>
          </a:p>
        </p:txBody>
      </p:sp>
      <p:pic>
        <p:nvPicPr>
          <p:cNvPr id="7171" name="Picture 3" descr="C:\Users\Tamara\Desktop\Обзор 2026\сидорова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76" t="25135" r="33708"/>
          <a:stretch/>
        </p:blipFill>
        <p:spPr bwMode="auto">
          <a:xfrm>
            <a:off x="4644008" y="2211710"/>
            <a:ext cx="2984217" cy="199775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60032" y="4371950"/>
            <a:ext cx="25922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Л. А. Сидорова</a:t>
            </a:r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4566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4" name="Picture 2" descr="C:\Users\Tamara\Desktop\Обзор 2026\2026_04_19\1-е чтения_00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85825"/>
            <a:ext cx="4846637" cy="337185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602213" y="1777921"/>
            <a:ext cx="2960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В. З. </a:t>
            </a:r>
            <a:r>
              <a:rPr lang="ru-RU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Валуйская</a:t>
            </a:r>
            <a:r>
              <a:rPr lang="ru-RU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проводит беседу о Глинках</a:t>
            </a:r>
            <a:endParaRPr lang="ru-RU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7573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8" name="Picture 2" descr="C:\Users\Tamara\Desktop\Обзор 2026\2026_04_13\тверское пуш 1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51"/>
          <a:stretch/>
        </p:blipFill>
        <p:spPr bwMode="auto">
          <a:xfrm>
            <a:off x="683568" y="471439"/>
            <a:ext cx="2967052" cy="430466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779913" y="449819"/>
            <a:ext cx="475252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Тверское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Пушкиноволжье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: иллюстрированный авторский краеведческий и литературно-художественный журнал / главный редактор и издатель Л. А. Сидорова. - Тверь : Тверская фабрика печати.</a:t>
            </a:r>
          </a:p>
          <a:p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№ 12. - 2026. - 150 с. : ил., фот. </a:t>
            </a:r>
          </a:p>
        </p:txBody>
      </p:sp>
      <p:pic>
        <p:nvPicPr>
          <p:cNvPr id="5" name="Picture 3" descr="C:\Users\Tamara\Desktop\Обзор 2026\сидорова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76" t="25135" r="33708"/>
          <a:stretch/>
        </p:blipFill>
        <p:spPr bwMode="auto">
          <a:xfrm>
            <a:off x="4644008" y="2211710"/>
            <a:ext cx="2984217" cy="199775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60032" y="4299942"/>
            <a:ext cx="25922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Л. А. Сидорова</a:t>
            </a:r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5472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2" name="Picture 2" descr="C:\Users\Tamara\Desktop\Обзор 2026\1280px-Могила_Александра_Сергеевича_Пушкина_в_Святогорском_монастыре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17" y="555526"/>
            <a:ext cx="3958844" cy="262273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Tamara\Desktop\Обзор 2026\разминир мог пушк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3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1129" y="1203597"/>
            <a:ext cx="3870721" cy="290674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27584" y="3564119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Могила А. С. Пушкина на территории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Святогорского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Свято-Успенского монастыря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53578" y="4227934"/>
            <a:ext cx="32247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Разминирование могилы Пушкина</a:t>
            </a:r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5472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6" name="Picture 2" descr="C:\Users\Tamara\Desktop\Обзор 2026\2026_04_19\1-е чтения_00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427" y="811414"/>
            <a:ext cx="3687573" cy="2448272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Tamara\Desktop\Обзор 2026\Григорий_Григорьевич_Пушкин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83518"/>
            <a:ext cx="2700461" cy="3911577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81508" y="3579862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Г. Г. Пушкин (слева) с сослуживцами</a:t>
            </a:r>
            <a:endParaRPr lang="ru-RU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724128" y="4443958"/>
            <a:ext cx="25202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Г. Г. Пушкин</a:t>
            </a:r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5472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 descr="C:\Users\Tamara\Desktop\Обзор 2026\безрукова г.а.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96" t="3241" r="10290"/>
          <a:stretch/>
        </p:blipFill>
        <p:spPr bwMode="auto">
          <a:xfrm>
            <a:off x="690505" y="915566"/>
            <a:ext cx="4692423" cy="3185922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27584" y="4155926"/>
            <a:ext cx="44097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Тверская поэтесса Галина Безрукова</a:t>
            </a:r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652120" y="915566"/>
            <a:ext cx="28803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Какое 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счастье, 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что могу</a:t>
            </a:r>
          </a:p>
          <a:p>
            <a:pPr algn="ctr"/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Войти сегодня в эту осень!</a:t>
            </a:r>
          </a:p>
          <a:p>
            <a:pPr algn="ctr"/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Был выстрел… Кудри на снегу…</a:t>
            </a:r>
          </a:p>
          <a:p>
            <a:pPr algn="ctr"/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Но это после… Это после.</a:t>
            </a:r>
          </a:p>
          <a:p>
            <a:pPr algn="ctr"/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algn="ctr"/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Я помнить не хочу сейчас,</a:t>
            </a:r>
          </a:p>
          <a:p>
            <a:pPr algn="ctr"/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Что, зародившись, в ком-то вызрел</a:t>
            </a:r>
          </a:p>
          <a:p>
            <a:pPr algn="ctr"/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На черной речке в черный час</a:t>
            </a:r>
          </a:p>
          <a:p>
            <a:pPr algn="ctr"/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Тот беспощадный страшный выстрел.</a:t>
            </a:r>
          </a:p>
        </p:txBody>
      </p:sp>
    </p:spTree>
    <p:extLst>
      <p:ext uri="{BB962C8B-B14F-4D97-AF65-F5344CB8AC3E}">
        <p14:creationId xmlns:p14="http://schemas.microsoft.com/office/powerpoint/2010/main" val="4172466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 descr="C:\Users\ИБО-2\Desktop\2026_04_20\малин берет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84" t="27063" r="14476" b="27154"/>
          <a:stretch/>
        </p:blipFill>
        <p:spPr bwMode="auto">
          <a:xfrm rot="10800000">
            <a:off x="2483768" y="411510"/>
            <a:ext cx="3934718" cy="3672408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99592" y="4100254"/>
            <a:ext cx="73966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Исследователь моды, </a:t>
            </a:r>
            <a:r>
              <a:rPr lang="ru-RU" sz="16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реконструктор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исторического костюма</a:t>
            </a:r>
          </a:p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Нина Григорьевна Павлова в головном уборе собственного изготовления </a:t>
            </a:r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2223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2000251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Рисунок 3" descr="C:\Users\ИБО-2\Desktop\Обзор 2026\Бзор 2026 для выступления\IMG20260421173222.jp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466" b="53210"/>
          <a:stretch/>
        </p:blipFill>
        <p:spPr bwMode="auto">
          <a:xfrm>
            <a:off x="611560" y="545422"/>
            <a:ext cx="2304256" cy="2026328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Рисунок 4" descr="C:\Users\ИБО-2\Desktop\Обзор 2026\Бзор 2026 для выступления\IMG20260421173547.jpg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69" r="20190" b="49791"/>
          <a:stretch/>
        </p:blipFill>
        <p:spPr bwMode="auto">
          <a:xfrm>
            <a:off x="2123727" y="2643758"/>
            <a:ext cx="2305657" cy="1993328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Рисунок 5" descr="C:\Users\ИБО-2\Desktop\Обзор 2026\Бзор 2026 для выступления\IMG20260421173642.jpg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59" r="29021" b="59081"/>
          <a:stretch/>
        </p:blipFill>
        <p:spPr bwMode="auto">
          <a:xfrm>
            <a:off x="4139952" y="1546749"/>
            <a:ext cx="2304256" cy="2194018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Рисунок 6" descr="C:\Users\ИБО-2\Desktop\Обзор 2026\Бзор 2026 для выступления\IMG20260421174659.jpg"/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56" r="28328" b="44781"/>
          <a:stretch/>
        </p:blipFill>
        <p:spPr bwMode="auto">
          <a:xfrm>
            <a:off x="6300192" y="2530781"/>
            <a:ext cx="2264669" cy="210630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915816" y="267494"/>
            <a:ext cx="5832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Представление творческой деятельности исследователя моды Н.Г. Павловой. Рассказ-демонстрация «Мода Пушкинской эпохи. Реконструкция исторического костюма».</a:t>
            </a:r>
            <a:endParaRPr lang="ru-RU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9094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C:\Users\ИБО-2\Desktop\2026_04_20\альманах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8"/>
          <a:stretch/>
        </p:blipFill>
        <p:spPr bwMode="auto">
          <a:xfrm>
            <a:off x="671368" y="490734"/>
            <a:ext cx="2964527" cy="4150551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D:\Обзор\Обзор 2026\михня с.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47" t="12024" r="15817" b="39916"/>
          <a:stretch/>
        </p:blipFill>
        <p:spPr bwMode="auto">
          <a:xfrm>
            <a:off x="6516216" y="2283718"/>
            <a:ext cx="1989344" cy="19474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ИБО-2\Desktop\Обзор 2026\кислякова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1" y="2282887"/>
            <a:ext cx="1817202" cy="194829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067944" y="4265209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Ольга Александровна Кислякова</a:t>
            </a:r>
            <a:endParaRPr lang="ru-RU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584928" y="4265209"/>
            <a:ext cx="18519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Святослав Борисович</a:t>
            </a:r>
          </a:p>
          <a:p>
            <a:pPr algn="ctr"/>
            <a:r>
              <a:rPr lang="ru-RU" sz="1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Михня</a:t>
            </a:r>
            <a:endParaRPr lang="ru-RU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07904" y="490734"/>
            <a:ext cx="51845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Тверской краеведческий 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альманах. Вып.1. 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/ 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учредители: гл. редактор С. Б.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Михня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издатель, директор проекта О. А. Кислякова. </a:t>
            </a:r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– Тверь 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: Научная книга, 2026. – 128 с.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172466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6" y="-1971828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C:\Users\ИБО-2\Desktop\Обзор 2026\2026_04_03\южный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7534"/>
            <a:ext cx="2823574" cy="3888432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635896" y="483518"/>
            <a:ext cx="511256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Микрорайон Южный: история и современность : библиографический очерк / Муниципальная библиотечная система г. Твери, Библиотека семейного чтения микрорайона Южный ; автор-составитель </a:t>
            </a:r>
            <a:endParaRPr lang="ru-RU" sz="16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И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В. Костюк. - Тверь : ЦГБ им. А.И. Герцена, 2025. - 40 с. : фот., планы, фот.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цв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ru-RU" dirty="0"/>
          </a:p>
        </p:txBody>
      </p:sp>
      <p:pic>
        <p:nvPicPr>
          <p:cNvPr id="5" name="Picture 2" descr="D:\Обзор\Обзор 2026\голик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5649" y="2139702"/>
            <a:ext cx="1590447" cy="211762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580112" y="2318035"/>
            <a:ext cx="295232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Считается, что автором идеи о строительстве «Южного» стал Анатолий Максимович Голик, который в конце 1960-х годов занимал должность первого заместителя председателя Калининского горисполкома.</a:t>
            </a:r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23928" y="4371950"/>
            <a:ext cx="14401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А. М. Голик</a:t>
            </a:r>
            <a:endParaRPr lang="ru-RU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9059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7" t="8361" r="32439" b="4610"/>
          <a:stretch/>
        </p:blipFill>
        <p:spPr bwMode="auto">
          <a:xfrm rot="16200000">
            <a:off x="1971828" y="-1972627"/>
            <a:ext cx="5200346" cy="914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 descr="D:\Обзор\Обзор 2026\2026_04_03\южный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23593"/>
            <a:ext cx="3240360" cy="4151561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139952" y="483518"/>
            <a:ext cx="44644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Микрорайон Южный: история и современность : библиографический очерк / Муниципальная библиотечная система г. Твери, Библиотека семейного чтения микрорайона Южный ; автор-составитель И. В. Костюк. - Тверь : ЦГБ им. А.И. Герцена, 2025. - 40 с. : фот., планы, фот. </a:t>
            </a:r>
            <a:r>
              <a:rPr lang="ru-RU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цв</a:t>
            </a:r>
            <a:r>
              <a:rPr lang="ru-RU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3074" name="Picture 2" descr="D:\Обзор\Обзор 2026\голик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6590" y="2570594"/>
            <a:ext cx="1584177" cy="207937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868145" y="2715766"/>
            <a:ext cx="280831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Считается, что автором идеи о строительстве «Южного» стал Анатолий Максимович Голик, который в конце 1960-х годов занимал должность первого заместителя председателя Калининского горисполкома.</a:t>
            </a:r>
            <a:endParaRPr lang="ru-RU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2" descr="D:\Обзор\обзор 2025\vosxititelnaya-otkrytka-s-rozoi-spasibo-za-vnimanie-142674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2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280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949</TotalTime>
  <Words>1038</Words>
  <Application>Microsoft Office PowerPoint</Application>
  <PresentationFormat>Экран (16:9)</PresentationFormat>
  <Paragraphs>69</Paragraphs>
  <Slides>26</Slides>
  <Notes>0</Notes>
  <HiddenSlides>0</HiddenSlides>
  <MMClips>1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26</vt:i4>
      </vt:variant>
    </vt:vector>
  </HeadingPairs>
  <TitlesOfParts>
    <vt:vector size="27" baseType="lpstr"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ИБО-2</dc:creator>
  <cp:lastModifiedBy>ИБО</cp:lastModifiedBy>
  <cp:revision>60</cp:revision>
  <dcterms:created xsi:type="dcterms:W3CDTF">2026-04-03T09:51:36Z</dcterms:created>
  <dcterms:modified xsi:type="dcterms:W3CDTF">2026-04-22T13:29:19Z</dcterms:modified>
</cp:coreProperties>
</file>