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5143500" type="screen16x9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020" y="-2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6ABF327-7087-47BC-AA76-37256B8275C9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822924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24EB36B-4F02-4474-B8FC-90EF39399F61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1CB2C45-5F78-419A-B21E-2C7C842D7C07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26496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200240"/>
            <a:ext cx="26496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200240"/>
            <a:ext cx="26496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2973240"/>
            <a:ext cx="26496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2973240"/>
            <a:ext cx="26496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2973240"/>
            <a:ext cx="26496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85EE091-AE88-4488-AEA5-CF264593E24A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032F310-19BF-4A5E-9CA6-AEDDAF12A6D0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AC31495-0F6B-4203-8141-6B2355F731D0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DBE1BD5-C1E1-4756-AFA6-6161A8F54B87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7292742-A73F-48CC-9114-32CAA0E41029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1F909F9-F803-4249-81F9-C5ED74588BFF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05920"/>
            <a:ext cx="8229240" cy="397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0AEB647-2359-45C7-973C-222846882FA1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7F5768F-B722-4023-83E5-768A89D63793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07FAF8C-5F8B-4DF1-8D04-261A28AEDE03}" type="slidenum">
              <a:rPr/>
              <a:pPr/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AD36F35-ADC5-4FE0-8BBE-4DCF66C38ED4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751C6DE-EAE3-43B5-9910-8D6F993F5564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822924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6E200ED-7EAC-4546-AF2E-C8FBEA1D38CF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B040815-EAF6-49D6-9A97-33C7013D1785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26496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200240"/>
            <a:ext cx="26496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200240"/>
            <a:ext cx="26496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2973240"/>
            <a:ext cx="26496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2973240"/>
            <a:ext cx="26496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2973240"/>
            <a:ext cx="26496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32ADB64-39A2-4382-B026-04708663F2E5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521D873-F11E-43DC-8000-0F961F8BCC02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83E009A-BFCD-490C-BF07-9672D952BEE3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EEBE513-A7B6-46DD-A111-6663B52599BD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05920"/>
            <a:ext cx="8229240" cy="397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F707710-9C73-4830-9E61-CFFCEAB93D4B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588CD81-ED40-4228-B0B3-B21F043BBCEF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D3BA6D5-9403-4F93-BF08-77751356B793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8300E59-B52A-450C-A434-D87FCDFD8865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8B8B8B"/>
                </a:solidFill>
                <a:latin typeface="Calibri"/>
              </a:rPr>
              <a:t>&lt;дата/время&gt;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86D0BB9-5CF1-4E9A-A4CD-625C83F7BBD7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indent="0" algn="r">
                <a:lnSpc>
                  <a:spcPct val="100000"/>
                </a:lnSpc>
                <a:buNone/>
              </a:p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8B8B8B"/>
                </a:solidFill>
                <a:latin typeface="Calibri"/>
              </a:rPr>
              <a:t>&lt;дата/время&gt;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CF28239-6E6C-4E7B-A071-03D43660EB58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indent="0" algn="r">
                <a:lnSpc>
                  <a:spcPct val="100000"/>
                </a:lnSpc>
                <a:buNone/>
              </a:p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2" descr="C:\Users\CGB\Desktop\Соколов-Микитов ВКВ\1616436345_40-p-zelenii-razmitii-fon-43.jpg"/>
          <p:cNvPicPr/>
          <p:nvPr/>
        </p:nvPicPr>
        <p:blipFill>
          <a:blip r:embed="rId2"/>
          <a:srcRect b="1176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83" name="PlaceHolder 1"/>
          <p:cNvSpPr>
            <a:spLocks noGrp="1"/>
          </p:cNvSpPr>
          <p:nvPr>
            <p:ph type="subTitle"/>
          </p:nvPr>
        </p:nvSpPr>
        <p:spPr>
          <a:xfrm>
            <a:off x="3857760" y="2071800"/>
            <a:ext cx="5143320" cy="1428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algn="ctr"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endParaRPr lang="ru-RU" sz="2400" b="0" strike="noStrike" spc="-1" dirty="0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ru-RU" sz="2400" b="1" i="1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/к 90-летию со дня рождения учёного-эколога </a:t>
            </a:r>
            <a:endParaRPr lang="ru-RU" sz="2400" b="0" strike="noStrike" spc="-1" dirty="0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ru-RU" sz="2400" b="1" i="1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Валентина Сергеевича </a:t>
            </a:r>
            <a:r>
              <a:rPr lang="ru-RU" sz="2400" b="1" i="1" strike="noStrike" spc="-1" dirty="0" err="1">
                <a:solidFill>
                  <a:schemeClr val="accent2">
                    <a:lumMod val="50000"/>
                  </a:schemeClr>
                </a:solidFill>
                <a:latin typeface="Calibri"/>
              </a:rPr>
              <a:t>Пажетнова</a:t>
            </a:r>
            <a:r>
              <a:rPr lang="ru-RU" sz="2400" b="1" i="1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 </a:t>
            </a:r>
            <a:endParaRPr lang="ru-RU" sz="2400" b="0" strike="noStrike" spc="-1" dirty="0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ru-RU" sz="2400" b="1" i="1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(1936-2021)/</a:t>
            </a:r>
            <a:endParaRPr lang="ru-RU" sz="2400" b="0" strike="noStrike" spc="-1" dirty="0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84" name="Picture 3" descr="C:\Users\CGB\Desktop\ПАЖЕТНОВ\images (2).jpg"/>
          <p:cNvPicPr/>
          <p:nvPr/>
        </p:nvPicPr>
        <p:blipFill>
          <a:blip r:embed="rId3"/>
          <a:stretch/>
        </p:blipFill>
        <p:spPr>
          <a:xfrm>
            <a:off x="285840" y="571320"/>
            <a:ext cx="3687480" cy="4214520"/>
          </a:xfrm>
          <a:prstGeom prst="rect">
            <a:avLst/>
          </a:prstGeom>
          <a:ln w="0">
            <a:noFill/>
          </a:ln>
          <a:effectLst>
            <a:softEdge rad="127080"/>
          </a:effectLst>
        </p:spPr>
      </p:pic>
      <p:sp>
        <p:nvSpPr>
          <p:cNvPr id="85" name="TextBox 7"/>
          <p:cNvSpPr/>
          <p:nvPr/>
        </p:nvSpPr>
        <p:spPr>
          <a:xfrm>
            <a:off x="4214880" y="642960"/>
            <a:ext cx="4928760" cy="759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4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«Медвежий</a:t>
            </a:r>
            <a:r>
              <a:rPr lang="ru-RU" sz="4400" b="0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 </a:t>
            </a:r>
            <a:r>
              <a:rPr lang="ru-RU" sz="44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папа»</a:t>
            </a: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86" name="TextBox 5"/>
          <p:cNvSpPr/>
          <p:nvPr/>
        </p:nvSpPr>
        <p:spPr>
          <a:xfrm>
            <a:off x="5143680" y="1785960"/>
            <a:ext cx="264276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i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информ-досье</a:t>
            </a:r>
            <a:endParaRPr lang="ru-RU" sz="2400" b="0" strike="noStrike" spc="-1">
              <a:solidFill>
                <a:srgbClr val="000000"/>
              </a:solidFill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icture 3" descr="C:\Users\CGB\Desktop\Соколов-Микитов ВКВ\1610955948_44-p-vektornii-fon-s-listyami-59.jpg"/>
          <p:cNvPicPr/>
          <p:nvPr/>
        </p:nvPicPr>
        <p:blipFill>
          <a:blip r:embed="rId2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143" name="Rectangle 1"/>
          <p:cNvSpPr/>
          <p:nvPr/>
        </p:nvSpPr>
        <p:spPr>
          <a:xfrm>
            <a:off x="571320" y="4075200"/>
            <a:ext cx="8072280" cy="5774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ctr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600" b="1" i="1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  <a:ea typeface="Times New Roman"/>
              </a:rPr>
              <a:t>Информ-досье подготовили сотрудники Информационно-библиографического отдела ЦГБ им. А.И. Герцена</a:t>
            </a:r>
            <a:endParaRPr lang="ru-RU" sz="1600" b="0" strike="noStrike" spc="-1" dirty="0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44" name="TextBox 3"/>
          <p:cNvSpPr/>
          <p:nvPr/>
        </p:nvSpPr>
        <p:spPr>
          <a:xfrm>
            <a:off x="3788640" y="4643280"/>
            <a:ext cx="13104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i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Тверь, 2026</a:t>
            </a: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45" name="Прямоугольник 5"/>
          <p:cNvSpPr/>
          <p:nvPr/>
        </p:nvSpPr>
        <p:spPr>
          <a:xfrm>
            <a:off x="142920" y="714240"/>
            <a:ext cx="6571800" cy="31070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8000"/>
                </a:solidFill>
                <a:latin typeface="Arial"/>
              </a:rPr>
              <a:t>    </a:t>
            </a:r>
            <a:r>
              <a:rPr lang="ru-RU" sz="1400" b="1" i="1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Источники:</a:t>
            </a:r>
            <a:endParaRPr lang="ru-RU" sz="1400" b="0" strike="noStrike" spc="-1" dirty="0">
              <a:solidFill>
                <a:srgbClr val="000000"/>
              </a:solid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lang="ru-RU" sz="1400" b="1" i="1" strike="noStrike" spc="-1" dirty="0">
                <a:solidFill>
                  <a:srgbClr val="008000"/>
                </a:solidFill>
                <a:latin typeface="Arial"/>
              </a:rPr>
              <a:t>    </a:t>
            </a:r>
            <a:r>
              <a:rPr lang="ru-RU" sz="1400" b="1" i="1" strike="noStrike" spc="-1" dirty="0" err="1">
                <a:solidFill>
                  <a:schemeClr val="accent2">
                    <a:lumMod val="50000"/>
                  </a:schemeClr>
                </a:solidFill>
                <a:latin typeface="Calibri"/>
              </a:rPr>
              <a:t>Пажетнов</a:t>
            </a:r>
            <a:r>
              <a:rPr lang="ru-RU" sz="1400" b="1" i="1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, В. С. Мои друзья медведи / В. С. </a:t>
            </a:r>
            <a:r>
              <a:rPr lang="ru-RU" sz="1400" b="1" i="1" strike="noStrike" spc="-1" dirty="0" err="1">
                <a:solidFill>
                  <a:schemeClr val="accent2">
                    <a:lumMod val="50000"/>
                  </a:schemeClr>
                </a:solidFill>
                <a:latin typeface="Calibri"/>
              </a:rPr>
              <a:t>Пажетнов</a:t>
            </a:r>
            <a:r>
              <a:rPr lang="ru-RU" sz="1400" b="1" i="1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. - Москва : </a:t>
            </a:r>
            <a:r>
              <a:rPr lang="ru-RU" sz="1400" b="1" i="1" strike="noStrike" spc="-1" dirty="0" err="1">
                <a:solidFill>
                  <a:schemeClr val="accent2">
                    <a:lumMod val="50000"/>
                  </a:schemeClr>
                </a:solidFill>
                <a:latin typeface="Calibri"/>
              </a:rPr>
              <a:t>Агропромиздат</a:t>
            </a:r>
            <a:r>
              <a:rPr lang="ru-RU" sz="1400" b="1" i="1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, 1985.  - 142 с.</a:t>
            </a:r>
            <a:endParaRPr lang="ru-RU" sz="1400" b="0" strike="noStrike" spc="-1" dirty="0">
              <a:solidFill>
                <a:srgbClr val="000000"/>
              </a:solid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lang="ru-RU" sz="1400" b="1" i="1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</a:t>
            </a:r>
            <a:r>
              <a:rPr lang="ru-RU" sz="1400" b="1" i="1" strike="noStrike" spc="-1" dirty="0" err="1">
                <a:solidFill>
                  <a:schemeClr val="accent2">
                    <a:lumMod val="50000"/>
                  </a:schemeClr>
                </a:solidFill>
                <a:latin typeface="Calibri"/>
              </a:rPr>
              <a:t>Пажетнов</a:t>
            </a:r>
            <a:r>
              <a:rPr lang="ru-RU" sz="1400" b="1" i="1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, В. С. Моя жизнь в лесу и дома / В. С. </a:t>
            </a:r>
            <a:r>
              <a:rPr lang="ru-RU" sz="1400" b="1" i="1" strike="noStrike" spc="-1" dirty="0" err="1">
                <a:solidFill>
                  <a:schemeClr val="accent2">
                    <a:lumMod val="50000"/>
                  </a:schemeClr>
                </a:solidFill>
                <a:latin typeface="Calibri"/>
              </a:rPr>
              <a:t>Пажетнов</a:t>
            </a:r>
            <a:r>
              <a:rPr lang="ru-RU" sz="1400" b="1" i="1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. - Тверь : Седьмая буква, 2008. - 390 с.</a:t>
            </a:r>
            <a:endParaRPr lang="ru-RU" sz="1400" b="0" strike="noStrike" spc="-1" dirty="0">
              <a:solidFill>
                <a:srgbClr val="000000"/>
              </a:solid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lang="ru-RU" sz="1400" b="1" i="1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Папа для медвежонка / составитель Е. Сазонов // Комсомольская правда. - 2021. </a:t>
            </a:r>
            <a:r>
              <a:rPr lang="ru-RU" sz="1400" b="1" i="1" strike="noStrike" spc="-1" dirty="0" smtClean="0">
                <a:solidFill>
                  <a:schemeClr val="accent2">
                    <a:lumMod val="50000"/>
                  </a:schemeClr>
                </a:solidFill>
                <a:latin typeface="Calibri"/>
              </a:rPr>
              <a:t>- №</a:t>
            </a:r>
            <a:r>
              <a:rPr lang="ru-RU" sz="1400" b="1" i="1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25т. - С. 29.</a:t>
            </a:r>
            <a:endParaRPr lang="ru-RU" sz="1400" b="0" strike="noStrike" spc="-1" dirty="0">
              <a:solidFill>
                <a:srgbClr val="000000"/>
              </a:solidFill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1400" b="0" strike="noStrike" spc="-1" dirty="0">
              <a:solidFill>
                <a:srgbClr val="000000"/>
              </a:solid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lang="ru-RU" sz="1400" b="1" i="1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  <a:ea typeface="DejaVu Sans"/>
              </a:rPr>
              <a:t>     Использованный иллюстративный материал заимствован из общедоступных ресурсов интернета, не содержащих каких-либо ограничений для их заимствования и используется в познавательных целях.</a:t>
            </a:r>
            <a:endParaRPr lang="ru-RU" sz="1400" b="0" strike="noStrike" spc="-1" dirty="0">
              <a:solidFill>
                <a:srgbClr val="000000"/>
              </a:solid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sz="1400"/>
              <a:t/>
            </a:r>
            <a:br>
              <a:rPr sz="1400"/>
            </a:br>
            <a:r>
              <a:rPr lang="ru-RU" sz="1400" b="1" i="1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  <a:ea typeface="DejaVu Sans"/>
              </a:rPr>
              <a:t> </a:t>
            </a:r>
            <a:r>
              <a:rPr sz="1400"/>
              <a:t/>
            </a:r>
            <a:br>
              <a:rPr sz="1400"/>
            </a:br>
            <a:endParaRPr lang="ru-RU" sz="1400" b="0" strike="noStrike" spc="-1" dirty="0">
              <a:solidFill>
                <a:srgbClr val="000000"/>
              </a:solidFill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3" descr="C:\Users\CGB\Desktop\Соколов-Микитов ВКВ\1610955948_44-p-vektornii-fon-s-listyami-59.jpg"/>
          <p:cNvPicPr/>
          <p:nvPr/>
        </p:nvPicPr>
        <p:blipFill>
          <a:blip r:embed="rId2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88" name="Rectangle 1"/>
          <p:cNvSpPr/>
          <p:nvPr/>
        </p:nvSpPr>
        <p:spPr>
          <a:xfrm>
            <a:off x="357120" y="577800"/>
            <a:ext cx="5428800" cy="11563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ctr">
            <a:spAutoFit/>
          </a:bodyPr>
          <a:lstStyle/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Times New Roman"/>
              </a:rPr>
              <a:t>        </a:t>
            </a:r>
            <a:r>
              <a:rPr lang="ru-RU" sz="1400" b="1" i="1" strike="noStrike" spc="-1">
                <a:solidFill>
                  <a:schemeClr val="accent2">
                    <a:lumMod val="50000"/>
                  </a:schemeClr>
                </a:solidFill>
                <a:latin typeface="Calibri"/>
                <a:ea typeface="Times New Roman"/>
              </a:rPr>
              <a:t>Имя Валентина Сергеевича Пажетнова знают во всём мире. Заслуженный эколог России, доктор биологических наук, разработчик уникальной методики спасения и возвращения в дикую природу косолапых малышей. Он основал и многие годы руководил Центром спасения медвежат-сирот.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89" name="TextBox 5"/>
          <p:cNvSpPr/>
          <p:nvPr/>
        </p:nvSpPr>
        <p:spPr>
          <a:xfrm>
            <a:off x="357120" y="1928880"/>
            <a:ext cx="8357760" cy="942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400" b="1" i="1" strike="noStrike" spc="-1">
                <a:solidFill>
                  <a:srgbClr val="000000"/>
                </a:solidFill>
                <a:latin typeface="Calibri"/>
              </a:rPr>
              <a:t>      </a:t>
            </a:r>
            <a:r>
              <a:rPr lang="ru-RU" sz="1400" b="1" i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Валентин родился 20 июня 1936 г. в городе Каменск-Шахтинский Ростовской области в семье военного. Во время Великой Отечественной войны семья попала в оккупацию. Из-за того, что отец был военным, их разыскивали фашисты. Мама, сестра и Валя прятались в подвале у знакомого врача.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90" name="Rectangle 2"/>
          <p:cNvSpPr/>
          <p:nvPr/>
        </p:nvSpPr>
        <p:spPr>
          <a:xfrm>
            <a:off x="2500200" y="3071880"/>
            <a:ext cx="6214680" cy="36900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ctr">
            <a:spAutoFit/>
          </a:bodyPr>
          <a:lstStyle/>
          <a:p>
            <a:pPr algn="just">
              <a:lnSpc>
                <a:spcPct val="100000"/>
              </a:lnSpc>
              <a:tabLst>
                <a:tab pos="0" algn="l"/>
              </a:tabLst>
            </a:pPr>
            <a:endParaRPr lang="ru-RU" sz="1800" b="1" i="1" strike="noStrike" spc="-1">
              <a:solidFill>
                <a:schemeClr val="accent6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91" name="Прямоугольник 7"/>
          <p:cNvSpPr/>
          <p:nvPr/>
        </p:nvSpPr>
        <p:spPr>
          <a:xfrm>
            <a:off x="2928960" y="2786040"/>
            <a:ext cx="5786280" cy="209142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1" i="1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     </a:t>
            </a:r>
            <a:r>
              <a:rPr lang="ru-RU" sz="1400" b="1" i="1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  <a:ea typeface="Times New Roman"/>
              </a:rPr>
              <a:t>С детства Валентин отличался упрямством и особым стремлением к бродяжничеству. В шесть лет он сбегал из детского сада в конюшню, в 11 лет летом мог уходить на несколько дней на речку или в лес. </a:t>
            </a:r>
            <a:r>
              <a:rPr lang="ru-RU" sz="1400" b="1" i="1" strike="noStrike" spc="-1" dirty="0" err="1">
                <a:solidFill>
                  <a:schemeClr val="accent2">
                    <a:lumMod val="50000"/>
                  </a:schemeClr>
                </a:solidFill>
                <a:latin typeface="Calibri"/>
                <a:ea typeface="Times New Roman"/>
              </a:rPr>
              <a:t>Пажетнов</a:t>
            </a:r>
            <a:r>
              <a:rPr lang="ru-RU" sz="1400" b="1" i="1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  <a:ea typeface="Times New Roman"/>
              </a:rPr>
              <a:t> вспоминал: </a:t>
            </a:r>
            <a:r>
              <a:rPr lang="ru-RU" sz="1400" b="1" i="1" strike="noStrike" spc="-1" dirty="0">
                <a:solidFill>
                  <a:schemeClr val="accent6">
                    <a:lumMod val="75000"/>
                  </a:schemeClr>
                </a:solidFill>
                <a:latin typeface="Calibri"/>
                <a:ea typeface="Times New Roman"/>
              </a:rPr>
              <a:t>«Я твёрдо решил прожить жизнь в лесу. Наивно полагая, что смогу уединиться под его сенью от суетливого общества, я думал, что буду жить так же, как лесные звери, разделяя с ними своё </a:t>
            </a:r>
            <a:r>
              <a:rPr lang="ru-RU" sz="1400" b="1" i="1" strike="noStrike" spc="-1" dirty="0" err="1">
                <a:solidFill>
                  <a:schemeClr val="accent6">
                    <a:lumMod val="75000"/>
                  </a:schemeClr>
                </a:solidFill>
                <a:latin typeface="Calibri"/>
                <a:ea typeface="Times New Roman"/>
              </a:rPr>
              <a:t>бытиё</a:t>
            </a:r>
            <a:r>
              <a:rPr lang="ru-RU" sz="1400" b="1" i="1" strike="noStrike" spc="-1" dirty="0">
                <a:solidFill>
                  <a:schemeClr val="accent6">
                    <a:lumMod val="75000"/>
                  </a:schemeClr>
                </a:solidFill>
                <a:latin typeface="Calibri"/>
                <a:ea typeface="Times New Roman"/>
              </a:rPr>
              <a:t>… ».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 </a:t>
            </a:r>
            <a:r>
              <a:rPr lang="ru-RU" sz="1400" b="1" i="1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  <a:ea typeface="Times New Roman"/>
              </a:rPr>
              <a:t>В 12 лет </a:t>
            </a:r>
            <a:r>
              <a:rPr lang="ru-RU" sz="1400" b="1" i="1" strike="noStrike" spc="-1" dirty="0" smtClean="0">
                <a:solidFill>
                  <a:schemeClr val="accent2">
                    <a:lumMod val="50000"/>
                  </a:schemeClr>
                </a:solidFill>
                <a:latin typeface="Calibri"/>
                <a:ea typeface="Times New Roman"/>
              </a:rPr>
              <a:t>дяди </a:t>
            </a:r>
            <a:r>
              <a:rPr lang="ru-RU" sz="1400" b="1" i="1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  <a:ea typeface="Times New Roman"/>
              </a:rPr>
              <a:t>взяли Валентина на первую охоту, а через три года его приняли в общество охотников. Срочную службу служил на Дальнем Востоке.</a:t>
            </a:r>
            <a:endParaRPr lang="ru-RU" sz="1400" b="0" strike="noStrike" spc="-1" dirty="0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92" name="Рисунок 8"/>
          <p:cNvPicPr/>
          <p:nvPr/>
        </p:nvPicPr>
        <p:blipFill>
          <a:blip r:embed="rId3"/>
          <a:srcRect l="16510" t="31701" r="44176" b="30651"/>
          <a:stretch/>
        </p:blipFill>
        <p:spPr>
          <a:xfrm>
            <a:off x="6286680" y="214200"/>
            <a:ext cx="2356920" cy="1571400"/>
          </a:xfrm>
          <a:prstGeom prst="rect">
            <a:avLst/>
          </a:prstGeom>
          <a:ln w="9525">
            <a:noFill/>
          </a:ln>
          <a:effectLst>
            <a:outerShdw blurRad="150120" dist="250081" dir="8461089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3" name="Picture 2" descr="C:\Users\CGB\Desktop\ПАЖЕТНОВ\2026-05-26_001.jpg"/>
          <p:cNvPicPr/>
          <p:nvPr/>
        </p:nvPicPr>
        <p:blipFill>
          <a:blip r:embed="rId4"/>
          <a:srcRect l="1267"/>
          <a:stretch/>
        </p:blipFill>
        <p:spPr>
          <a:xfrm>
            <a:off x="428760" y="2928960"/>
            <a:ext cx="2214360" cy="1591200"/>
          </a:xfrm>
          <a:prstGeom prst="rect">
            <a:avLst/>
          </a:prstGeom>
          <a:ln w="0">
            <a:noFill/>
          </a:ln>
          <a:effectLst>
            <a:outerShdw blurRad="150120" dist="250081" dir="8461089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94" name="TextBox 10"/>
          <p:cNvSpPr/>
          <p:nvPr/>
        </p:nvSpPr>
        <p:spPr>
          <a:xfrm>
            <a:off x="7572240" y="214200"/>
            <a:ext cx="1447200" cy="30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i="1" strike="noStrike" spc="-1">
                <a:solidFill>
                  <a:srgbClr val="000000"/>
                </a:solidFill>
                <a:latin typeface="Calibri"/>
              </a:rPr>
              <a:t>Каменск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95" name="Прямоугольник 11"/>
          <p:cNvSpPr/>
          <p:nvPr/>
        </p:nvSpPr>
        <p:spPr>
          <a:xfrm>
            <a:off x="428760" y="4572000"/>
            <a:ext cx="2214360" cy="45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i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Валентин со старшим братом Виктором, 1944 г.</a:t>
            </a:r>
            <a:endParaRPr lang="ru-RU" sz="1200" b="0" strike="noStrike" spc="-1">
              <a:solidFill>
                <a:srgbClr val="000000"/>
              </a:solidFill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2" descr="C:\Users\CGB\Desktop\Соколов-Микитов ВКВ\1616436345_40-p-zelenii-razmitii-fon-43.jpg"/>
          <p:cNvPicPr/>
          <p:nvPr/>
        </p:nvPicPr>
        <p:blipFill>
          <a:blip r:embed="rId2"/>
          <a:srcRect b="1176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97" name="Прямоугольник 3"/>
          <p:cNvSpPr/>
          <p:nvPr/>
        </p:nvSpPr>
        <p:spPr>
          <a:xfrm>
            <a:off x="3571920" y="214200"/>
            <a:ext cx="5357520" cy="295320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Calibri"/>
              </a:rPr>
              <a:t>    </a:t>
            </a:r>
            <a:r>
              <a:rPr lang="ru-RU" sz="1400" b="1" i="1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Четыре года </a:t>
            </a:r>
            <a:r>
              <a:rPr lang="ru-RU" sz="1400" b="1" i="1" strike="noStrike" spc="-1" dirty="0" err="1">
                <a:solidFill>
                  <a:schemeClr val="accent2">
                    <a:lumMod val="50000"/>
                  </a:schemeClr>
                </a:solidFill>
                <a:latin typeface="Calibri"/>
              </a:rPr>
              <a:t>Пажетнов</a:t>
            </a:r>
            <a:r>
              <a:rPr lang="ru-RU" sz="1400" b="1" i="1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 с семьёй жил в селе Ярцево Красноярского края, работал охотником-промысловиком в </a:t>
            </a:r>
            <a:r>
              <a:rPr lang="ru-RU" sz="1400" b="1" i="1" strike="noStrike" spc="-1" dirty="0" err="1">
                <a:solidFill>
                  <a:schemeClr val="accent2">
                    <a:lumMod val="50000"/>
                  </a:schemeClr>
                </a:solidFill>
                <a:latin typeface="Calibri"/>
              </a:rPr>
              <a:t>зверопромсовхозе</a:t>
            </a:r>
            <a:r>
              <a:rPr lang="ru-RU" sz="1400" b="1" i="1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. В 1963 г. вернулся на родину и работал в совхозе комбайнёром, был председателем рабочего комитета. Учился на </a:t>
            </a:r>
            <a:r>
              <a:rPr lang="ru-RU" sz="1400" b="1" i="1" strike="noStrike" spc="-1" dirty="0" err="1">
                <a:solidFill>
                  <a:schemeClr val="accent2">
                    <a:lumMod val="50000"/>
                  </a:schemeClr>
                </a:solidFill>
                <a:latin typeface="Calibri"/>
              </a:rPr>
              <a:t>зооинженерном</a:t>
            </a:r>
            <a:r>
              <a:rPr lang="ru-RU" sz="1400" b="1" i="1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 факультете отделения «охотоведение» Всесоюзного сельскохозяйственного института заочного образования. В последний год учёбы Валентин Сергеевич ушёл из совхоза и устроился в Центрально-Лесной государственный биосферный заповедник (Калининская область) на должность начальника охранной зоны, с заверением, что через два года его переведут в научный отдел. После сдачи диплома в 1971 г</a:t>
            </a:r>
            <a:r>
              <a:rPr lang="ru-RU" sz="1400" b="1" i="1" strike="noStrike" spc="-1" dirty="0" smtClean="0">
                <a:solidFill>
                  <a:schemeClr val="accent2">
                    <a:lumMod val="50000"/>
                  </a:schemeClr>
                </a:solidFill>
                <a:latin typeface="Calibri"/>
              </a:rPr>
              <a:t>. </a:t>
            </a:r>
            <a:r>
              <a:rPr lang="ru-RU" sz="1400" b="1" i="1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он перевёз семью в заповедник. </a:t>
            </a:r>
            <a:endParaRPr lang="ru-RU" sz="1400" b="0" strike="noStrike" spc="-1" dirty="0">
              <a:solidFill>
                <a:srgbClr val="000000"/>
              </a:solidFill>
              <a:latin typeface="XO Oriel"/>
            </a:endParaRPr>
          </a:p>
          <a:p>
            <a:pPr algn="just">
              <a:lnSpc>
                <a:spcPct val="100000"/>
              </a:lnSpc>
            </a:pPr>
            <a:endParaRPr lang="ru-RU" sz="1400" b="0" strike="noStrike" spc="-1" dirty="0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98" name="Picture 2" descr="C:\Users\CGB\Desktop\1157181.jpg"/>
          <p:cNvPicPr/>
          <p:nvPr/>
        </p:nvPicPr>
        <p:blipFill>
          <a:blip r:embed="rId3"/>
          <a:stretch/>
        </p:blipFill>
        <p:spPr>
          <a:xfrm>
            <a:off x="357120" y="3071880"/>
            <a:ext cx="2153160" cy="1642680"/>
          </a:xfrm>
          <a:prstGeom prst="rect">
            <a:avLst/>
          </a:prstGeom>
          <a:ln w="0">
            <a:noFill/>
          </a:ln>
          <a:effectLst>
            <a:outerShdw blurRad="150120" dist="250081" dir="8461089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9" name="Picture 1" descr="C:\Users\CGB\Desktop\СКАНЫ\2026-06-01_002.jpg"/>
          <p:cNvPicPr/>
          <p:nvPr/>
        </p:nvPicPr>
        <p:blipFill>
          <a:blip r:embed="rId4"/>
          <a:stretch/>
        </p:blipFill>
        <p:spPr>
          <a:xfrm>
            <a:off x="357120" y="214200"/>
            <a:ext cx="2999880" cy="2106720"/>
          </a:xfrm>
          <a:prstGeom prst="rect">
            <a:avLst/>
          </a:prstGeom>
          <a:ln w="0">
            <a:noFill/>
          </a:ln>
          <a:effectLst>
            <a:outerShdw blurRad="150120" dist="250081" dir="8461089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0" name="TextBox 7"/>
          <p:cNvSpPr/>
          <p:nvPr/>
        </p:nvSpPr>
        <p:spPr>
          <a:xfrm>
            <a:off x="357120" y="2357280"/>
            <a:ext cx="2999880" cy="515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i="1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Валентин и Светлана </a:t>
            </a:r>
            <a:r>
              <a:rPr lang="ru-RU" sz="1400" b="1" i="1" strike="noStrike" spc="-1" dirty="0" err="1">
                <a:solidFill>
                  <a:schemeClr val="accent2">
                    <a:lumMod val="50000"/>
                  </a:schemeClr>
                </a:solidFill>
                <a:latin typeface="Calibri"/>
              </a:rPr>
              <a:t>Пажетновы</a:t>
            </a:r>
            <a:r>
              <a:rPr lang="ru-RU" sz="1400" b="1" i="1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 в Сибири</a:t>
            </a:r>
            <a:endParaRPr lang="ru-RU" sz="1400" b="0" strike="noStrike" spc="-1" dirty="0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01" name="Rectangle 1"/>
          <p:cNvSpPr/>
          <p:nvPr/>
        </p:nvSpPr>
        <p:spPr>
          <a:xfrm>
            <a:off x="2643120" y="2938680"/>
            <a:ext cx="4000320" cy="17956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ctr">
            <a:spAutoFit/>
          </a:bodyPr>
          <a:lstStyle/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    </a:t>
            </a:r>
            <a:r>
              <a:rPr lang="ru-RU" sz="1400" b="1" i="1" strike="noStrike" spc="-1">
                <a:solidFill>
                  <a:schemeClr val="accent2">
                    <a:lumMod val="50000"/>
                  </a:schemeClr>
                </a:solidFill>
                <a:latin typeface="Calibri"/>
                <a:ea typeface="Times New Roman"/>
              </a:rPr>
              <a:t>Поездки по заповеднику, знакомство с новым лесом – всё это радовало Пажетнова. Больше всего его заинтересовали медведи, он стал за ними наблюдать, изучать. Оказалось, что о буром мишке не так много известно. У каждого медведя свой характер, а поведение некоторых особей выбивается из известной системы поведения этого животного.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02" name="TextBox 8"/>
          <p:cNvSpPr/>
          <p:nvPr/>
        </p:nvSpPr>
        <p:spPr>
          <a:xfrm>
            <a:off x="357120" y="4714920"/>
            <a:ext cx="1999800" cy="30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i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В.С. Пажетнов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103" name="Picture 2" descr="C:\Users\CGB\Desktop\b1c5366e893942916cc3090a16f495af.jpg"/>
          <p:cNvPicPr/>
          <p:nvPr/>
        </p:nvPicPr>
        <p:blipFill>
          <a:blip r:embed="rId5"/>
          <a:stretch/>
        </p:blipFill>
        <p:spPr>
          <a:xfrm>
            <a:off x="6786720" y="3000240"/>
            <a:ext cx="2151360" cy="1428480"/>
          </a:xfrm>
          <a:prstGeom prst="rect">
            <a:avLst/>
          </a:prstGeom>
          <a:ln w="0">
            <a:noFill/>
          </a:ln>
          <a:effectLst>
            <a:outerShdw blurRad="150120" dist="250081" dir="8461089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4" name="Прямоугольник 10"/>
          <p:cNvSpPr/>
          <p:nvPr/>
        </p:nvSpPr>
        <p:spPr>
          <a:xfrm flipH="1">
            <a:off x="6786000" y="4500720"/>
            <a:ext cx="2214360" cy="515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i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Валентин и Светлана Пажетновы, 1974 г.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3" descr="C:\Users\CGB\Desktop\Соколов-Микитов ВКВ\1610955948_44-p-vektornii-fon-s-listyami-59.jpg"/>
          <p:cNvPicPr/>
          <p:nvPr/>
        </p:nvPicPr>
        <p:blipFill>
          <a:blip r:embed="rId2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106" name="Rectangle 1"/>
          <p:cNvSpPr/>
          <p:nvPr/>
        </p:nvSpPr>
        <p:spPr>
          <a:xfrm>
            <a:off x="285840" y="3650760"/>
            <a:ext cx="8643600" cy="13694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400" b="1" i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     </a:t>
            </a:r>
            <a:r>
              <a:rPr lang="ru-RU" sz="1400" b="1" i="1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  <a:ea typeface="Times New Roman"/>
              </a:rPr>
              <a:t>Началась работа по изучению развития медвежат. Он выходил с ними в лес на целый месяц, регистрировал поведение в разных ситуациях. Когда наступила предзимняя пора, у медвежат проявилось поведение, направленное на разыскивание места для берлоги. Оказалось, что этому медвежат не надо учить, - это врождённая, инстинктивная способность. После эксперимента встал вопрос, что делать с медведями. К сожалению, медвежата привыкли к человеку, не боялись, и отпустить их на волю не получилось.</a:t>
            </a:r>
            <a:endParaRPr lang="ru-RU" sz="1400" b="0" strike="noStrike" spc="-1" dirty="0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07" name="Rectangle 2"/>
          <p:cNvSpPr/>
          <p:nvPr/>
        </p:nvSpPr>
        <p:spPr>
          <a:xfrm>
            <a:off x="285840" y="297000"/>
            <a:ext cx="6857640" cy="20088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ctr">
            <a:spAutoFit/>
          </a:bodyPr>
          <a:lstStyle/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1400" b="1" i="1" strike="noStrike" spc="-1">
                <a:solidFill>
                  <a:srgbClr val="000000"/>
                </a:solidFill>
                <a:latin typeface="Calibri"/>
                <a:ea typeface="Times New Roman"/>
              </a:rPr>
              <a:t>        </a:t>
            </a:r>
            <a:r>
              <a:rPr lang="ru-RU" sz="1400" b="1" i="1" strike="noStrike" spc="-1">
                <a:solidFill>
                  <a:schemeClr val="accent2">
                    <a:lumMod val="50000"/>
                  </a:schemeClr>
                </a:solidFill>
                <a:latin typeface="Calibri"/>
                <a:ea typeface="Times New Roman"/>
              </a:rPr>
              <a:t>В 1972 г. Валентин Сергеевич познакомился с Леонидом Викторовичем Крушинским, профессором МГУ, страстным охотником, тонким знатоком поведения диких животных. Леонид Викторович заведовал лабораторией физиологии и генетики в Москве, читал курс по поведению животных. 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1400" b="1" i="1" strike="noStrike" spc="-1">
                <a:solidFill>
                  <a:schemeClr val="accent2">
                    <a:lumMod val="50000"/>
                  </a:schemeClr>
                </a:solidFill>
                <a:latin typeface="Calibri"/>
                <a:ea typeface="Times New Roman"/>
              </a:rPr>
              <a:t>      Валентин Пажетнов сдружился с учёным, который, узнав о его интересе к жизни бурого медведя, предложил провести экспериментальную работу по выращиванию медвежат-сирот в условиях, приближенных к естественным. В её основе идея создания группы «человек – медвежата», которая должна имитировать семью медведей, но со специальными условиями. 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108" name="Picture 2" descr="C:\Users\CGB\Desktop\0_36b18f9969591c9bf8fa865ef6e9b11a_1398409876.jpg"/>
          <p:cNvPicPr/>
          <p:nvPr/>
        </p:nvPicPr>
        <p:blipFill>
          <a:blip r:embed="rId3"/>
          <a:srcRect t="12498" r="59366" b="7496"/>
          <a:stretch/>
        </p:blipFill>
        <p:spPr>
          <a:xfrm>
            <a:off x="7431840" y="142920"/>
            <a:ext cx="1499400" cy="2071440"/>
          </a:xfrm>
          <a:prstGeom prst="rect">
            <a:avLst/>
          </a:prstGeom>
          <a:ln w="0">
            <a:noFill/>
          </a:ln>
          <a:effectLst>
            <a:outerShdw blurRad="150120" dist="250081" dir="8461089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9" name="Прямоугольник 6"/>
          <p:cNvSpPr/>
          <p:nvPr/>
        </p:nvSpPr>
        <p:spPr>
          <a:xfrm>
            <a:off x="285840" y="2286000"/>
            <a:ext cx="8643600" cy="13835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400" b="1" i="1" strike="noStrike" spc="-1" dirty="0">
                <a:solidFill>
                  <a:srgbClr val="000000"/>
                </a:solidFill>
                <a:latin typeface="Calibri"/>
              </a:rPr>
              <a:t>     </a:t>
            </a:r>
            <a:r>
              <a:rPr lang="ru-RU" sz="1400" b="1" i="1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Зимой </a:t>
            </a:r>
            <a:r>
              <a:rPr lang="ru-RU" sz="1400" b="1" i="1" strike="noStrike" spc="-1" dirty="0" err="1">
                <a:solidFill>
                  <a:schemeClr val="accent2">
                    <a:lumMod val="50000"/>
                  </a:schemeClr>
                </a:solidFill>
                <a:latin typeface="Calibri"/>
              </a:rPr>
              <a:t>Пажетнов</a:t>
            </a:r>
            <a:r>
              <a:rPr lang="ru-RU" sz="1400" b="1" i="1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 вспугнул медведицу из берлоги, </a:t>
            </a:r>
            <a:r>
              <a:rPr lang="ru-RU" sz="1400" b="1" i="1" spc="-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после чего забрал трёх медвежат, оставшихся без матери</a:t>
            </a:r>
            <a:r>
              <a:rPr lang="ru-RU" sz="1400" b="1" i="1" spc="-1" dirty="0" smtClean="0">
                <a:solidFill>
                  <a:schemeClr val="accent2">
                    <a:lumMod val="50000"/>
                  </a:schemeClr>
                </a:solidFill>
                <a:latin typeface="Calibri"/>
              </a:rPr>
              <a:t>. Их </a:t>
            </a:r>
            <a:r>
              <a:rPr lang="ru-RU" sz="1400" b="1" i="1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назвали: Катя, Тоша и Яшка. Первые недели он жил с медвежатами в палатке. Оказалось, что медвежата формируют связь со своей матерью через запечатление в самый момент выхода из берлоги. Когда </a:t>
            </a:r>
            <a:r>
              <a:rPr lang="ru-RU" sz="1400" b="1" i="1" strike="noStrike" spc="-1" dirty="0" err="1">
                <a:solidFill>
                  <a:schemeClr val="accent2">
                    <a:lumMod val="50000"/>
                  </a:schemeClr>
                </a:solidFill>
                <a:latin typeface="Calibri"/>
              </a:rPr>
              <a:t>Пажетнов</a:t>
            </a:r>
            <a:r>
              <a:rPr lang="ru-RU" sz="1400" b="1" i="1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 вышел из палатки за молоком, медвежата за ним выскочили, ознакомились с  его запахом и пошли за ним. Создалась особая группа: человек - медвежата, в которой человек представлялся медвежатам </a:t>
            </a:r>
            <a:r>
              <a:rPr lang="ru-RU" sz="1400" b="1" i="1" strike="noStrike" spc="-1" dirty="0" smtClean="0">
                <a:solidFill>
                  <a:schemeClr val="accent2">
                    <a:lumMod val="50000"/>
                  </a:schemeClr>
                </a:solidFill>
                <a:latin typeface="Calibri"/>
              </a:rPr>
              <a:t>«матерью</a:t>
            </a:r>
            <a:r>
              <a:rPr lang="ru-RU" sz="1400" b="1" i="1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».</a:t>
            </a:r>
            <a:endParaRPr lang="ru-RU" sz="1400" b="0" strike="noStrike" spc="-1" dirty="0">
              <a:solidFill>
                <a:srgbClr val="000000"/>
              </a:solidFill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3" descr="C:\Users\CGB\Desktop\Соколов-Микитов ВКВ\1610955948_44-p-vektornii-fon-s-listyami-59.jpg"/>
          <p:cNvPicPr/>
          <p:nvPr/>
        </p:nvPicPr>
        <p:blipFill>
          <a:blip r:embed="rId2"/>
          <a:stretch/>
        </p:blipFill>
        <p:spPr>
          <a:xfrm>
            <a:off x="0" y="36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111" name="Rectangle 1"/>
          <p:cNvSpPr/>
          <p:nvPr/>
        </p:nvSpPr>
        <p:spPr>
          <a:xfrm>
            <a:off x="357120" y="370440"/>
            <a:ext cx="6643440" cy="24350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400" b="1" i="1" strike="noStrike" spc="-1">
                <a:solidFill>
                  <a:srgbClr val="000000"/>
                </a:solidFill>
                <a:latin typeface="Calibri"/>
                <a:ea typeface="Times New Roman"/>
              </a:rPr>
              <a:t>       </a:t>
            </a:r>
            <a:r>
              <a:rPr lang="ru-RU" sz="1400" b="1" i="1" strike="noStrike" spc="-1">
                <a:solidFill>
                  <a:schemeClr val="accent2">
                    <a:lumMod val="50000"/>
                  </a:schemeClr>
                </a:solidFill>
                <a:latin typeface="Calibri"/>
                <a:ea typeface="Times New Roman"/>
              </a:rPr>
              <a:t>Проанализировав работу, Пажетнов разглядел свои ошибки. </a:t>
            </a:r>
            <a:r>
              <a:rPr lang="ru-RU" sz="1400" b="1" i="1" strike="noStrike" spc="-1">
                <a:solidFill>
                  <a:schemeClr val="accent6">
                    <a:lumMod val="50000"/>
                  </a:schemeClr>
                </a:solidFill>
                <a:latin typeface="Calibri"/>
                <a:ea typeface="Times New Roman"/>
              </a:rPr>
              <a:t>«Поразмыслив, я сделал выводы из неудачного эксперимента... Выпускать малышей надо в тот же год, когда они лишились матери. И самое главное: выращивать медвежат надо без присутствия людей, звери ни в коем случае не должны получать пищу из рук человека…». </a:t>
            </a:r>
            <a:r>
              <a:rPr lang="ru-RU" sz="1400" b="1" i="1" strike="noStrike" spc="-1">
                <a:solidFill>
                  <a:schemeClr val="accent2">
                    <a:lumMod val="50000"/>
                  </a:schemeClr>
                </a:solidFill>
                <a:latin typeface="Calibri"/>
                <a:ea typeface="Times New Roman"/>
              </a:rPr>
              <a:t>Этот эксперимент он описал в своей книге «Мои друзья медведи», вышедшей в 1985 г. Понимая, что поведение медведей в заповеднике отличается от поведения на территории, где ведётся промысловая охота, Пажетнов понял, что нужен сбор дополнительного материала по биологии бурого медведя на территории со статусом обычного, районного хозяйственного пользования. 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  <a:p>
            <a:pPr algn="just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112" name="Picture 3" descr="C:\Users\CGB\Desktop\ПАЖЕТНОВ\мои друзья медведи.jpg"/>
          <p:cNvPicPr/>
          <p:nvPr/>
        </p:nvPicPr>
        <p:blipFill>
          <a:blip r:embed="rId3"/>
          <a:stretch/>
        </p:blipFill>
        <p:spPr>
          <a:xfrm>
            <a:off x="7286760" y="214200"/>
            <a:ext cx="1630080" cy="2459880"/>
          </a:xfrm>
          <a:prstGeom prst="rect">
            <a:avLst/>
          </a:prstGeom>
          <a:ln w="0">
            <a:noFill/>
          </a:ln>
          <a:effectLst>
            <a:outerShdw blurRad="150120" dist="250081" dir="8461089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13" name="Rectangle 1"/>
          <p:cNvSpPr/>
          <p:nvPr/>
        </p:nvSpPr>
        <p:spPr>
          <a:xfrm>
            <a:off x="2000160" y="2785938"/>
            <a:ext cx="6857640" cy="2031325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ctr">
            <a:spAutoFit/>
          </a:bodyPr>
          <a:lstStyle/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1400" b="1" i="1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      </a:t>
            </a:r>
            <a:r>
              <a:rPr lang="ru-RU" sz="1400" b="1" i="1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  <a:ea typeface="Times New Roman"/>
              </a:rPr>
              <a:t>Идею организации полевого стационара за пределами заповедника поддержало руководство. И в 1985 г. семья перебралась в заброшенную деревню </a:t>
            </a:r>
            <a:r>
              <a:rPr lang="ru-RU" sz="1400" b="1" i="1" strike="noStrike" spc="-1" dirty="0" err="1">
                <a:solidFill>
                  <a:schemeClr val="accent2">
                    <a:lumMod val="50000"/>
                  </a:schemeClr>
                </a:solidFill>
                <a:latin typeface="Calibri"/>
                <a:ea typeface="Times New Roman"/>
              </a:rPr>
              <a:t>Бубоницы</a:t>
            </a:r>
            <a:r>
              <a:rPr lang="ru-RU" sz="1400" b="1" i="1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  <a:ea typeface="Times New Roman"/>
              </a:rPr>
              <a:t> </a:t>
            </a:r>
            <a:r>
              <a:rPr lang="ru-RU" sz="1400" b="1" i="1" strike="noStrike" spc="-1" dirty="0" err="1">
                <a:solidFill>
                  <a:schemeClr val="accent2">
                    <a:lumMod val="50000"/>
                  </a:schemeClr>
                </a:solidFill>
                <a:latin typeface="Calibri"/>
                <a:ea typeface="Times New Roman"/>
              </a:rPr>
              <a:t>Торопецкого</a:t>
            </a:r>
            <a:r>
              <a:rPr lang="ru-RU" sz="1400" b="1" i="1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  <a:ea typeface="Times New Roman"/>
              </a:rPr>
              <a:t> района Калининской (Тверской) области, где был создан </a:t>
            </a:r>
            <a:r>
              <a:rPr lang="ru-RU" sz="1400" b="1" i="1" strike="noStrike" spc="-1" dirty="0" err="1">
                <a:solidFill>
                  <a:schemeClr val="accent2">
                    <a:lumMod val="50000"/>
                  </a:schemeClr>
                </a:solidFill>
                <a:latin typeface="Calibri"/>
                <a:ea typeface="Times New Roman"/>
              </a:rPr>
              <a:t>Торопецкий</a:t>
            </a:r>
            <a:r>
              <a:rPr lang="ru-RU" sz="1400" b="1" i="1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  <a:ea typeface="Times New Roman"/>
              </a:rPr>
              <a:t> опорный пункт от заповедника и продолжена научная работа по изучению поведения медведя. В 1990 г. </a:t>
            </a:r>
            <a:r>
              <a:rPr lang="ru-RU" sz="1400" b="1" i="1" strike="noStrike" spc="-1" dirty="0" err="1">
                <a:solidFill>
                  <a:schemeClr val="accent2">
                    <a:lumMod val="50000"/>
                  </a:schemeClr>
                </a:solidFill>
                <a:latin typeface="Calibri"/>
                <a:ea typeface="Times New Roman"/>
              </a:rPr>
              <a:t>Пажетнов</a:t>
            </a:r>
            <a:r>
              <a:rPr lang="ru-RU" sz="1400" b="1" i="1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  <a:ea typeface="Times New Roman"/>
              </a:rPr>
              <a:t> написал на основе собранных материалов монографию «Бурый медведь». Этот год </a:t>
            </a:r>
            <a:r>
              <a:rPr lang="ru-RU" sz="1400" b="1" i="1" strike="noStrike" spc="-1" dirty="0" smtClean="0">
                <a:solidFill>
                  <a:schemeClr val="accent2">
                    <a:lumMod val="50000"/>
                  </a:schemeClr>
                </a:solidFill>
                <a:latin typeface="Calibri"/>
                <a:ea typeface="Times New Roman"/>
              </a:rPr>
              <a:t>также </a:t>
            </a:r>
            <a:r>
              <a:rPr lang="ru-RU" sz="1400" b="1" i="1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  <a:ea typeface="Times New Roman"/>
              </a:rPr>
              <a:t>явился стартовым в работе учёного по выращиванию </a:t>
            </a:r>
            <a:r>
              <a:rPr lang="ru-RU" sz="1400" b="1" i="1" strike="noStrike" spc="-1" dirty="0" err="1">
                <a:solidFill>
                  <a:schemeClr val="accent2">
                    <a:lumMod val="50000"/>
                  </a:schemeClr>
                </a:solidFill>
                <a:latin typeface="Calibri"/>
                <a:ea typeface="Times New Roman"/>
              </a:rPr>
              <a:t>междвежат</a:t>
            </a:r>
            <a:r>
              <a:rPr lang="ru-RU" sz="1400" b="1" i="1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  <a:ea typeface="Times New Roman"/>
              </a:rPr>
              <a:t>-сирот для выпуска на свободу, в естественные угодья. По чертежам Валентина Сергеевича в деревне </a:t>
            </a:r>
            <a:r>
              <a:rPr lang="ru-RU" sz="1400" b="1" i="1" strike="noStrike" spc="-1" dirty="0" err="1">
                <a:solidFill>
                  <a:schemeClr val="accent2">
                    <a:lumMod val="50000"/>
                  </a:schemeClr>
                </a:solidFill>
                <a:latin typeface="Calibri"/>
                <a:ea typeface="Times New Roman"/>
              </a:rPr>
              <a:t>Бубоницы</a:t>
            </a:r>
            <a:r>
              <a:rPr lang="ru-RU" sz="1400" b="1" i="1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  <a:ea typeface="Times New Roman"/>
              </a:rPr>
              <a:t> была создана зообаза «Чистый лес», где медвежат ожидал надёжный приют.</a:t>
            </a:r>
            <a:endParaRPr lang="ru-RU" sz="1400" b="0" strike="noStrike" spc="-1" dirty="0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14" name="Прямоугольник 6"/>
          <p:cNvSpPr/>
          <p:nvPr/>
        </p:nvSpPr>
        <p:spPr>
          <a:xfrm>
            <a:off x="285840" y="1643040"/>
            <a:ext cx="6714720" cy="30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400" b="1" i="1" strike="noStrike" spc="-1">
                <a:solidFill>
                  <a:srgbClr val="000000"/>
                </a:solidFill>
                <a:latin typeface="Calibri"/>
                <a:ea typeface="Times New Roman"/>
              </a:rPr>
              <a:t>     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115" name="Picture 2" descr="C:\Users\CGB\Desktop\СКАНЫ\2026-06-01_001.jpg"/>
          <p:cNvPicPr/>
          <p:nvPr/>
        </p:nvPicPr>
        <p:blipFill>
          <a:blip r:embed="rId4"/>
          <a:stretch/>
        </p:blipFill>
        <p:spPr>
          <a:xfrm>
            <a:off x="357120" y="2714760"/>
            <a:ext cx="1516320" cy="2142720"/>
          </a:xfrm>
          <a:prstGeom prst="rect">
            <a:avLst/>
          </a:prstGeom>
          <a:ln w="19050">
            <a:solidFill>
              <a:srgbClr val="C0504D">
                <a:lumMod val="50000"/>
              </a:srgbClr>
            </a:solidFill>
            <a:round/>
          </a:ln>
          <a:effectLst>
            <a:outerShdw blurRad="150120" dist="250081" dir="8461089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2" descr="C:\Users\CGB\Desktop\Соколов-Микитов ВКВ\1616436345_40-p-zelenii-razmitii-fon-43.jpg"/>
          <p:cNvPicPr/>
          <p:nvPr/>
        </p:nvPicPr>
        <p:blipFill>
          <a:blip r:embed="rId2"/>
          <a:srcRect b="1176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117" name="Rectangle 1"/>
          <p:cNvSpPr/>
          <p:nvPr/>
        </p:nvSpPr>
        <p:spPr>
          <a:xfrm>
            <a:off x="4214880" y="297000"/>
            <a:ext cx="4643280" cy="20088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400" b="1" i="1" strike="noStrike" spc="-1">
                <a:solidFill>
                  <a:srgbClr val="000000"/>
                </a:solidFill>
                <a:latin typeface="Calibri"/>
                <a:ea typeface="Times New Roman"/>
              </a:rPr>
              <a:t>       </a:t>
            </a:r>
            <a:r>
              <a:rPr lang="ru-RU" sz="1400" b="1" i="1" strike="noStrike" spc="-1">
                <a:solidFill>
                  <a:schemeClr val="accent2">
                    <a:lumMod val="50000"/>
                  </a:schemeClr>
                </a:solidFill>
                <a:latin typeface="Calibri"/>
                <a:ea typeface="Times New Roman"/>
              </a:rPr>
              <a:t>Брошенных маленьких медвежат к Пажетнову привозили со всей страны. В год он принимал порой по 20 косолапых. Воспитывал и ставил их на ноги по своей уникальной методике. Крохи не должны были видеть и слышать людей, а также привыкать к рукам. Валентин Сергеевич заходил в специально оборудованную «берлогу» в сетчатой маске, костюме и перчатках - так он предотвращал формирование опасной привязанности к человеку.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118" name="Picture 2" descr="C:\Users\CGB\Desktop\ПАЖЕТНОВ\r_vrzetsyx1zu.jpg"/>
          <p:cNvPicPr/>
          <p:nvPr/>
        </p:nvPicPr>
        <p:blipFill>
          <a:blip r:embed="rId3"/>
          <a:stretch/>
        </p:blipFill>
        <p:spPr>
          <a:xfrm>
            <a:off x="214200" y="214200"/>
            <a:ext cx="2316600" cy="1714320"/>
          </a:xfrm>
          <a:prstGeom prst="rect">
            <a:avLst/>
          </a:prstGeom>
          <a:ln w="0">
            <a:noFill/>
          </a:ln>
          <a:effectLst>
            <a:outerShdw blurRad="150120" dist="250081" dir="8461089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19" name="Picture 1" descr="C:\Users\CGB\Desktop\images (1).jpg"/>
          <p:cNvPicPr/>
          <p:nvPr/>
        </p:nvPicPr>
        <p:blipFill>
          <a:blip r:embed="rId4"/>
          <a:stretch/>
        </p:blipFill>
        <p:spPr>
          <a:xfrm>
            <a:off x="2214720" y="928800"/>
            <a:ext cx="1904760" cy="1267200"/>
          </a:xfrm>
          <a:prstGeom prst="rect">
            <a:avLst/>
          </a:prstGeom>
          <a:ln w="0">
            <a:noFill/>
          </a:ln>
          <a:effectLst>
            <a:outerShdw blurRad="150120" dist="250081" dir="8461089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20" name="Прямоугольник 8"/>
          <p:cNvSpPr/>
          <p:nvPr/>
        </p:nvSpPr>
        <p:spPr>
          <a:xfrm>
            <a:off x="1143000" y="2357280"/>
            <a:ext cx="7714800" cy="264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400" b="1" i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  Первые недели рацион состоял из коровьего молока: его давали каждые два часа, а после кормления обязательно делали массаж животиков, повторяя естественные движения языка медведицы – это помогало избежать проблем с пищеварением. По мере взросления медвежат переводили на более разнообразное питание: в меню появлялись молочные смеси для детей, яйца, масло и витаминные добавки. Со временем малыши учились есть самостоятельно – из обычных мисок.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  <a:p>
            <a:pPr algn="just">
              <a:lnSpc>
                <a:spcPct val="100000"/>
              </a:lnSpc>
            </a:pPr>
            <a:r>
              <a:rPr lang="ru-RU" sz="1400" b="1" i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  Следующий этап адаптации – просторный лесной вольер площадью свыше двух гектаров. Здесь у медвежат начиналась почти самостоятельная жизнь: люди заходили лишь для того, чтобы оставить корм или провести необходимые мероприятия — ветеринарный осмотр, установку оборудования и т. п. Такой подход позволял сохранить природные инстинкты и подготовить зверей к возвращению в естественную среду обитания.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3" descr="C:\Users\CGB\Desktop\Соколов-Микитов ВКВ\1610955948_44-p-vektornii-fon-s-listyami-59.jpg"/>
          <p:cNvPicPr/>
          <p:nvPr/>
        </p:nvPicPr>
        <p:blipFill>
          <a:blip r:embed="rId2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122" name="Прямоугольник 2"/>
          <p:cNvSpPr/>
          <p:nvPr/>
        </p:nvSpPr>
        <p:spPr>
          <a:xfrm>
            <a:off x="285840" y="357120"/>
            <a:ext cx="5428800" cy="224531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400" b="1" i="1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  <a:ea typeface="Times New Roman"/>
              </a:rPr>
              <a:t>    Подросшие медвежата при таком содержании становились настолько независимыми, что могли уходить от вольера в лес на несколько дней. Были случаи, когда отдельные наиболее осторожные звери не приходили за кашей по 14 дней. В урожайный на орехи год их не было около месяца. Однажды два, а в другой год </a:t>
            </a:r>
            <a:r>
              <a:rPr lang="ru-RU" sz="1400" b="1" i="1" strike="noStrike" spc="-1" dirty="0" smtClean="0">
                <a:solidFill>
                  <a:schemeClr val="accent2">
                    <a:lumMod val="50000"/>
                  </a:schemeClr>
                </a:solidFill>
                <a:latin typeface="Calibri"/>
                <a:ea typeface="Times New Roman"/>
              </a:rPr>
              <a:t>- три </a:t>
            </a:r>
            <a:r>
              <a:rPr lang="ru-RU" sz="1400" b="1" i="1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  <a:ea typeface="Times New Roman"/>
              </a:rPr>
              <a:t>медвежонка в возрасте около семи месяцев ушли жить в лес и вели себя настолько осторожно, что их не удавалось поймать. Они не подпускали к себе человека, и по этой причине их невозможно было отловить и вывезти на выпуск в запланированное для этого место. </a:t>
            </a:r>
            <a:endParaRPr lang="ru-RU" sz="1400" b="0" strike="noStrike" spc="-1" dirty="0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123" name="Picture 2" descr="C:\Users\CGB\Desktop\ПАЖЕТНОВ\onnyy_0.jpg"/>
          <p:cNvPicPr/>
          <p:nvPr/>
        </p:nvPicPr>
        <p:blipFill>
          <a:blip r:embed="rId3"/>
          <a:srcRect l="9835" r="6598"/>
          <a:stretch/>
        </p:blipFill>
        <p:spPr>
          <a:xfrm>
            <a:off x="6072120" y="285840"/>
            <a:ext cx="2818800" cy="1928520"/>
          </a:xfrm>
          <a:prstGeom prst="rect">
            <a:avLst/>
          </a:prstGeom>
          <a:ln w="0">
            <a:noFill/>
          </a:ln>
          <a:effectLst>
            <a:outerShdw blurRad="150120" dist="250081" dir="8461089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24" name="TextBox 4"/>
          <p:cNvSpPr/>
          <p:nvPr/>
        </p:nvSpPr>
        <p:spPr>
          <a:xfrm>
            <a:off x="6072120" y="2357280"/>
            <a:ext cx="3425400" cy="30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i="1" strike="noStrike" spc="-1">
                <a:solidFill>
                  <a:schemeClr val="accent2">
                    <a:lumMod val="50000"/>
                  </a:schemeClr>
                </a:solidFill>
                <a:latin typeface="Calibri"/>
              </a:rPr>
              <a:t>В.С. Пажетнов с медвежатами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25" name="Прямоугольник 6"/>
          <p:cNvSpPr/>
          <p:nvPr/>
        </p:nvSpPr>
        <p:spPr>
          <a:xfrm>
            <a:off x="2928960" y="2714760"/>
            <a:ext cx="5928840" cy="243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400" b="1" i="1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  <a:ea typeface="Times New Roman"/>
              </a:rPr>
              <a:t>        А потом, когда навыки и формы поведения у медвежат уже были сформированы, они набрали хороший вес, их выпускали в дикую природу. За тридцать лет Валентин Сергеевич с соратниками спасли 263 косолапых. Их подопечные живут в лесах 19 регионов России, в том числе и там, где бурая популяция находилась на грани исчезновения.</a:t>
            </a:r>
            <a:endParaRPr lang="ru-RU" sz="1400" b="0" strike="noStrike" spc="-1" dirty="0">
              <a:solidFill>
                <a:srgbClr val="000000"/>
              </a:solidFill>
              <a:latin typeface="XO Oriel"/>
            </a:endParaRPr>
          </a:p>
          <a:p>
            <a:pPr algn="just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      </a:t>
            </a:r>
            <a:r>
              <a:rPr lang="ru-RU" sz="1400" b="1" i="1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  <a:ea typeface="Times New Roman"/>
              </a:rPr>
              <a:t>Подросшим медвежатам устанавливались ушные метки, с помощью них судьбу </a:t>
            </a:r>
            <a:r>
              <a:rPr lang="ru-RU" sz="1400" b="1" i="1" strike="noStrike" spc="-1" dirty="0" err="1">
                <a:solidFill>
                  <a:schemeClr val="accent2">
                    <a:lumMod val="50000"/>
                  </a:schemeClr>
                </a:solidFill>
                <a:latin typeface="Calibri"/>
                <a:ea typeface="Times New Roman"/>
              </a:rPr>
              <a:t>потапычей</a:t>
            </a:r>
            <a:r>
              <a:rPr lang="ru-RU" sz="1400" b="1" i="1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  <a:ea typeface="Times New Roman"/>
              </a:rPr>
              <a:t> можно было отслеживать </a:t>
            </a:r>
            <a:r>
              <a:rPr lang="ru-RU" sz="1400" b="1" i="1" strike="noStrike" spc="-1" dirty="0" err="1">
                <a:solidFill>
                  <a:schemeClr val="accent2">
                    <a:lumMod val="50000"/>
                  </a:schemeClr>
                </a:solidFill>
                <a:latin typeface="Calibri"/>
                <a:ea typeface="Times New Roman"/>
              </a:rPr>
              <a:t>фотоловушками</a:t>
            </a:r>
            <a:r>
              <a:rPr lang="ru-RU" sz="1400" b="1" i="1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  <a:ea typeface="Times New Roman"/>
              </a:rPr>
              <a:t>. Валентин Сергеевич с гордостью рассказывал о своей медведице Норе, которая более 10 лет живёт в Тверской области. Её видели с разными выводками медвежат. </a:t>
            </a:r>
            <a:endParaRPr lang="ru-RU" sz="1400" b="0" strike="noStrike" spc="-1" dirty="0">
              <a:solidFill>
                <a:srgbClr val="000000"/>
              </a:solidFill>
              <a:latin typeface="XO Oriel"/>
            </a:endParaRPr>
          </a:p>
          <a:p>
            <a:pPr algn="just">
              <a:lnSpc>
                <a:spcPct val="100000"/>
              </a:lnSpc>
            </a:pPr>
            <a:endParaRPr lang="ru-RU" sz="1400" b="0" strike="noStrike" spc="-1" dirty="0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126" name="Picture 3" descr="C:\Users\CGB\Desktop\DSC_575.jpg"/>
          <p:cNvPicPr/>
          <p:nvPr/>
        </p:nvPicPr>
        <p:blipFill>
          <a:blip r:embed="rId4"/>
          <a:srcRect l="12504" r="12504"/>
          <a:stretch/>
        </p:blipFill>
        <p:spPr>
          <a:xfrm>
            <a:off x="285840" y="2857680"/>
            <a:ext cx="2571480" cy="1714320"/>
          </a:xfrm>
          <a:prstGeom prst="rect">
            <a:avLst/>
          </a:prstGeom>
          <a:ln w="0">
            <a:noFill/>
          </a:ln>
          <a:effectLst>
            <a:outerShdw blurRad="150120" dist="250081" dir="8461089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3" descr="C:\Users\CGB\Desktop\Соколов-Микитов ВКВ\1610955948_44-p-vektornii-fon-s-listyami-59.jpg"/>
          <p:cNvPicPr/>
          <p:nvPr/>
        </p:nvPicPr>
        <p:blipFill>
          <a:blip r:embed="rId2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pic>
        <p:nvPicPr>
          <p:cNvPr id="128" name="Picture 3" descr="C:\Users\CGB\Desktop\ПАЖЕТНОВ\Без названия.jpg"/>
          <p:cNvPicPr/>
          <p:nvPr/>
        </p:nvPicPr>
        <p:blipFill>
          <a:blip r:embed="rId3"/>
          <a:stretch/>
        </p:blipFill>
        <p:spPr>
          <a:xfrm>
            <a:off x="357120" y="3143160"/>
            <a:ext cx="2499840" cy="1663560"/>
          </a:xfrm>
          <a:prstGeom prst="rect">
            <a:avLst/>
          </a:prstGeom>
          <a:ln w="0">
            <a:noFill/>
          </a:ln>
          <a:effectLst>
            <a:outerShdw blurRad="150120" dist="250081" dir="8461089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29" name="Rectangle 1"/>
          <p:cNvSpPr/>
          <p:nvPr/>
        </p:nvSpPr>
        <p:spPr>
          <a:xfrm>
            <a:off x="214200" y="356772"/>
            <a:ext cx="6857640" cy="2677656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ctr">
            <a:spAutoFit/>
          </a:bodyPr>
          <a:lstStyle/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     </a:t>
            </a:r>
            <a:r>
              <a:rPr lang="ru-RU" sz="1400" b="1" i="1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  <a:ea typeface="Times New Roman"/>
              </a:rPr>
              <a:t>В 1999 г. решением </a:t>
            </a:r>
            <a:r>
              <a:rPr lang="ru-RU" sz="1400" b="1" i="1" strike="noStrike" spc="-1" dirty="0" err="1">
                <a:solidFill>
                  <a:schemeClr val="accent2">
                    <a:lumMod val="50000"/>
                  </a:schemeClr>
                </a:solidFill>
                <a:latin typeface="Calibri"/>
                <a:ea typeface="Times New Roman"/>
              </a:rPr>
              <a:t>Торопецкой</a:t>
            </a:r>
            <a:r>
              <a:rPr lang="ru-RU" sz="1400" b="1" i="1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  <a:ea typeface="Times New Roman"/>
              </a:rPr>
              <a:t> администрации территория, определённая для работы биостанции, была объявлена </a:t>
            </a:r>
            <a:r>
              <a:rPr lang="ru-RU" sz="1400" b="1" i="1" strike="noStrike" spc="-1" dirty="0" err="1">
                <a:solidFill>
                  <a:schemeClr val="accent2">
                    <a:lumMod val="50000"/>
                  </a:schemeClr>
                </a:solidFill>
                <a:latin typeface="Calibri"/>
                <a:ea typeface="Times New Roman"/>
              </a:rPr>
              <a:t>Торопецким</a:t>
            </a:r>
            <a:r>
              <a:rPr lang="ru-RU" sz="1400" b="1" i="1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  <a:ea typeface="Times New Roman"/>
              </a:rPr>
              <a:t> биологическим заказником. Здесь же создана летняя </a:t>
            </a:r>
            <a:r>
              <a:rPr lang="ru-RU" sz="1400" b="1" i="1" strike="noStrike" spc="-1" dirty="0" err="1">
                <a:solidFill>
                  <a:schemeClr val="accent2">
                    <a:lumMod val="50000"/>
                  </a:schemeClr>
                </a:solidFill>
                <a:latin typeface="Calibri"/>
                <a:ea typeface="Times New Roman"/>
              </a:rPr>
              <a:t>экошкола</a:t>
            </a:r>
            <a:r>
              <a:rPr lang="ru-RU" sz="1400" b="1" i="1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  <a:ea typeface="Times New Roman"/>
              </a:rPr>
              <a:t>.</a:t>
            </a:r>
            <a:endParaRPr lang="ru-RU" sz="1400" b="0" strike="noStrike" spc="-1" dirty="0">
              <a:solidFill>
                <a:srgbClr val="000000"/>
              </a:solidFill>
              <a:latin typeface="XO Orie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1400" b="1" i="1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  <a:ea typeface="Times New Roman"/>
              </a:rPr>
              <a:t>        Целью экологической школы «Медвежонок» стало формирование у детей гуманного отношения к окружающему миру, любви и проявление патриотизма. Это летняя детская экологическая практика. Отбора </a:t>
            </a:r>
            <a:r>
              <a:rPr lang="ru-RU" sz="1400" b="1" i="1" strike="noStrike" spc="-1" dirty="0" smtClean="0">
                <a:solidFill>
                  <a:schemeClr val="accent2">
                    <a:lumMod val="50000"/>
                  </a:schemeClr>
                </a:solidFill>
                <a:latin typeface="Calibri"/>
                <a:ea typeface="Times New Roman"/>
              </a:rPr>
              <a:t>нет: </a:t>
            </a:r>
            <a:r>
              <a:rPr lang="ru-RU" sz="1400" b="1" i="1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  <a:ea typeface="Times New Roman"/>
              </a:rPr>
              <a:t>каждый, кто хочет, может подать </a:t>
            </a:r>
            <a:r>
              <a:rPr lang="ru-RU" sz="1400" b="1" i="1" strike="noStrike" spc="-1" dirty="0" smtClean="0">
                <a:solidFill>
                  <a:schemeClr val="accent2">
                    <a:lumMod val="50000"/>
                  </a:schemeClr>
                </a:solidFill>
                <a:latin typeface="Calibri"/>
                <a:ea typeface="Times New Roman"/>
              </a:rPr>
              <a:t>заявку; </a:t>
            </a:r>
            <a:r>
              <a:rPr lang="ru-RU" sz="1400" b="1" i="1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  <a:ea typeface="Times New Roman"/>
              </a:rPr>
              <a:t>дети приезжают из различных регионов страны.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 </a:t>
            </a:r>
            <a:r>
              <a:rPr lang="ru-RU" sz="1400" b="1" i="1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  <a:ea typeface="Times New Roman"/>
              </a:rPr>
              <a:t>В программе — археология, ботаника и, в частности, бриология: в местных лесах мхов так много, что их изучение превращается в отдельное приключение. А ещё участники отправляются в лесные маршруты, где учатся читать «язык» природы: находить и распознавать следы жизнедеятельности животных, понимая, кто и когда прошёл по этой тропе.</a:t>
            </a:r>
            <a:endParaRPr lang="ru-RU" sz="1400" b="0" strike="noStrike" spc="-1" dirty="0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130" name="Picture 2" descr="C:\Users\CGB\Desktop\Указатель-567x850.jpg"/>
          <p:cNvPicPr/>
          <p:nvPr/>
        </p:nvPicPr>
        <p:blipFill>
          <a:blip r:embed="rId4"/>
          <a:srcRect l="10534" t="3515" b="6964"/>
          <a:stretch/>
        </p:blipFill>
        <p:spPr>
          <a:xfrm>
            <a:off x="7358040" y="142920"/>
            <a:ext cx="1618920" cy="2428560"/>
          </a:xfrm>
          <a:prstGeom prst="rect">
            <a:avLst/>
          </a:prstGeom>
          <a:ln w="0">
            <a:noFill/>
          </a:ln>
          <a:effectLst>
            <a:outerShdw blurRad="150120" dist="250081" dir="8461089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31" name="Rectangle 2"/>
          <p:cNvSpPr/>
          <p:nvPr/>
        </p:nvSpPr>
        <p:spPr>
          <a:xfrm>
            <a:off x="3000240" y="3002040"/>
            <a:ext cx="3857400" cy="3038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400" b="1" i="1" strike="noStrike" spc="-1">
                <a:solidFill>
                  <a:srgbClr val="000000"/>
                </a:solidFill>
                <a:latin typeface="Calibri"/>
                <a:ea typeface="Times New Roman"/>
              </a:rPr>
              <a:t>     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32" name="Прямоугольник 10"/>
          <p:cNvSpPr/>
          <p:nvPr/>
        </p:nvSpPr>
        <p:spPr>
          <a:xfrm>
            <a:off x="3071880" y="3071880"/>
            <a:ext cx="4000320" cy="181442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400" b="1" i="1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Валентин </a:t>
            </a:r>
            <a:r>
              <a:rPr lang="ru-RU" sz="1400" b="1" i="1" strike="noStrike" spc="-1" dirty="0" err="1">
                <a:solidFill>
                  <a:schemeClr val="accent2">
                    <a:lumMod val="50000"/>
                  </a:schemeClr>
                </a:solidFill>
                <a:latin typeface="Calibri"/>
              </a:rPr>
              <a:t>Пажетнов</a:t>
            </a:r>
            <a:r>
              <a:rPr lang="ru-RU" sz="1400" b="1" i="1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 не только учёный, но и замечательный рассказчик для детей. Например, в 2010 году он выпустил сборник «Сказки дедушки Вали». </a:t>
            </a:r>
            <a:r>
              <a:rPr lang="ru-RU" sz="1400" b="1" i="1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  <a:ea typeface="Times New Roman"/>
              </a:rPr>
              <a:t>Добрые и познавательные сказки о природе учат детей и взрослых бережному отношению к окружающей среде и раскрывают тайны жизни диких животных</a:t>
            </a:r>
            <a:r>
              <a:rPr lang="ru-RU" sz="1400" b="1" i="1" strike="noStrike" spc="-1" dirty="0" smtClean="0">
                <a:solidFill>
                  <a:schemeClr val="accent2">
                    <a:lumMod val="50000"/>
                  </a:schemeClr>
                </a:solidFill>
                <a:latin typeface="Calibri"/>
                <a:ea typeface="Times New Roman"/>
              </a:rPr>
              <a:t>.</a:t>
            </a:r>
            <a:endParaRPr lang="ru-RU" sz="1400" b="0" strike="noStrike" spc="-1" dirty="0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133" name="Picture 2" descr="C:\Users\CGB\Desktop\СКАНЫ\2026-05-26_001.jpg"/>
          <p:cNvPicPr/>
          <p:nvPr/>
        </p:nvPicPr>
        <p:blipFill>
          <a:blip r:embed="rId5"/>
          <a:stretch/>
        </p:blipFill>
        <p:spPr>
          <a:xfrm>
            <a:off x="7072200" y="2428920"/>
            <a:ext cx="1623240" cy="2232000"/>
          </a:xfrm>
          <a:prstGeom prst="rect">
            <a:avLst/>
          </a:prstGeom>
          <a:ln w="0">
            <a:noFill/>
          </a:ln>
          <a:effectLst>
            <a:outerShdw blurRad="184320" dist="241051" dir="11518873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2" descr="C:\Users\CGB\Desktop\Соколов-Микитов ВКВ\1616436345_40-p-zelenii-razmitii-fon-43.jpg"/>
          <p:cNvPicPr/>
          <p:nvPr/>
        </p:nvPicPr>
        <p:blipFill>
          <a:blip r:embed="rId2"/>
          <a:srcRect b="1176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pic>
        <p:nvPicPr>
          <p:cNvPr id="135" name="Picture 3" descr="C:\Users\CGB\Desktop\ПАЖЕТНОВ\images.jpg"/>
          <p:cNvPicPr/>
          <p:nvPr/>
        </p:nvPicPr>
        <p:blipFill>
          <a:blip r:embed="rId3"/>
          <a:srcRect l="19020"/>
          <a:stretch/>
        </p:blipFill>
        <p:spPr>
          <a:xfrm>
            <a:off x="214200" y="1785960"/>
            <a:ext cx="1831680" cy="1499760"/>
          </a:xfrm>
          <a:prstGeom prst="rect">
            <a:avLst/>
          </a:prstGeom>
          <a:ln w="0">
            <a:noFill/>
          </a:ln>
          <a:effectLst>
            <a:outerShdw blurRad="150120" dist="250081" dir="8461089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36" name="Picture 2" descr="C:\Users\CGB\Desktop\ПАЖЕТНОВ\маленький.jpg"/>
          <p:cNvPicPr/>
          <p:nvPr/>
        </p:nvPicPr>
        <p:blipFill>
          <a:blip r:embed="rId4"/>
          <a:stretch/>
        </p:blipFill>
        <p:spPr>
          <a:xfrm>
            <a:off x="357120" y="214200"/>
            <a:ext cx="2466360" cy="1385640"/>
          </a:xfrm>
          <a:prstGeom prst="rect">
            <a:avLst/>
          </a:prstGeom>
          <a:ln w="0">
            <a:noFill/>
          </a:ln>
          <a:effectLst>
            <a:outerShdw blurRad="150120" dist="250081" dir="8461089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37" name="Rectangle 1"/>
          <p:cNvSpPr/>
          <p:nvPr/>
        </p:nvSpPr>
        <p:spPr>
          <a:xfrm>
            <a:off x="3786120" y="287640"/>
            <a:ext cx="5143320" cy="3038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ctr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400" b="1" strike="noStrike" spc="-1">
                <a:solidFill>
                  <a:schemeClr val="accent2">
                    <a:lumMod val="50000"/>
                  </a:schemeClr>
                </a:solidFill>
                <a:latin typeface="Calibri"/>
                <a:ea typeface="Times New Roman"/>
              </a:rPr>
              <a:t>      </a:t>
            </a:r>
            <a:endParaRPr lang="ru-RU" sz="1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38" name="Прямоугольник 7"/>
          <p:cNvSpPr/>
          <p:nvPr/>
        </p:nvSpPr>
        <p:spPr>
          <a:xfrm>
            <a:off x="3429000" y="214200"/>
            <a:ext cx="5428800" cy="289164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400" b="1" i="1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        В 2008 г. Валентин Сергеевич издал книгу «Моя жизнь в лесу и дома», где оставил воспоминания о своей жизни и уникальной методике выращивания медвежат-сирот и выпуска их в дикую природу.</a:t>
            </a:r>
            <a:endParaRPr lang="ru-RU" sz="1400" b="0" strike="noStrike" spc="-1" dirty="0">
              <a:solidFill>
                <a:srgbClr val="000000"/>
              </a:solidFill>
              <a:latin typeface="XO Oriel"/>
            </a:endParaRPr>
          </a:p>
          <a:p>
            <a:pPr algn="just">
              <a:lnSpc>
                <a:spcPct val="100000"/>
              </a:lnSpc>
            </a:pPr>
            <a:r>
              <a:rPr lang="ru-RU" sz="1400" b="1" i="1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  <a:ea typeface="Times New Roman"/>
              </a:rPr>
              <a:t>        Спасением косолапых сирот постепенно стала заниматься вся семья </a:t>
            </a:r>
            <a:r>
              <a:rPr lang="ru-RU" sz="1400" b="1" i="1" strike="noStrike" spc="-1" dirty="0" err="1">
                <a:solidFill>
                  <a:schemeClr val="accent2">
                    <a:lumMod val="50000"/>
                  </a:schemeClr>
                </a:solidFill>
                <a:latin typeface="Calibri"/>
                <a:ea typeface="Times New Roman"/>
              </a:rPr>
              <a:t>Пажетновых</a:t>
            </a:r>
            <a:r>
              <a:rPr lang="ru-RU" sz="1400" b="1" i="1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  <a:ea typeface="Times New Roman"/>
              </a:rPr>
              <a:t>: Валентин Сергеевич, жена Светлана, его сын Сергей, невестка Екатерина и внук Василий.</a:t>
            </a:r>
            <a:endParaRPr lang="ru-RU" sz="1400" b="0" strike="noStrike" spc="-1" dirty="0">
              <a:solidFill>
                <a:srgbClr val="000000"/>
              </a:solidFill>
              <a:latin typeface="XO Oriel"/>
            </a:endParaRPr>
          </a:p>
          <a:p>
            <a:pPr algn="just">
              <a:lnSpc>
                <a:spcPct val="100000"/>
              </a:lnSpc>
            </a:pPr>
            <a:r>
              <a:rPr lang="ru-RU" sz="1400" b="1" i="1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  <a:ea typeface="Times New Roman"/>
              </a:rPr>
              <a:t>     8 июня 2021 года трагическая случайность унесла жизнь учёного Валентина Сергеевича </a:t>
            </a:r>
            <a:r>
              <a:rPr lang="ru-RU" sz="1400" b="1" i="1" strike="noStrike" spc="-1" dirty="0" err="1">
                <a:solidFill>
                  <a:schemeClr val="accent2">
                    <a:lumMod val="50000"/>
                  </a:schemeClr>
                </a:solidFill>
                <a:latin typeface="Calibri"/>
                <a:ea typeface="Times New Roman"/>
              </a:rPr>
              <a:t>Пажетнова</a:t>
            </a:r>
            <a:r>
              <a:rPr lang="ru-RU" sz="1400" b="1" i="1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  <a:ea typeface="Times New Roman"/>
              </a:rPr>
              <a:t>. Но дело, которому он посвятил себя, не </a:t>
            </a:r>
            <a:r>
              <a:rPr lang="ru-RU" sz="1400" b="1" i="1" strike="noStrike" spc="-1" dirty="0" smtClean="0">
                <a:solidFill>
                  <a:schemeClr val="accent2">
                    <a:lumMod val="50000"/>
                  </a:schemeClr>
                </a:solidFill>
                <a:latin typeface="Calibri"/>
                <a:ea typeface="Times New Roman"/>
              </a:rPr>
              <a:t>угасло: </a:t>
            </a:r>
            <a:r>
              <a:rPr lang="ru-RU" sz="1400" b="1" i="1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  <a:ea typeface="Times New Roman"/>
              </a:rPr>
              <a:t>Центр спасения медвежат-сирот действует, теперь во главе его стоит сын Сергей.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 </a:t>
            </a:r>
            <a:r>
              <a:rPr lang="ru-RU" sz="1400" b="1" i="1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  <a:ea typeface="Times New Roman"/>
              </a:rPr>
              <a:t>Сотни медвежат, получивших шанс на жизнь, вновь живут в родных лесах — вот главное наследие этой работы.</a:t>
            </a:r>
            <a:endParaRPr lang="ru-RU" sz="1400" b="0" strike="noStrike" spc="-1" dirty="0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139" name="Picture 1" descr="C:\Users\CGB\Desktop\ПАЖЕТНОВ\2026-05-28_001.jpg"/>
          <p:cNvPicPr/>
          <p:nvPr/>
        </p:nvPicPr>
        <p:blipFill>
          <a:blip r:embed="rId5"/>
          <a:stretch/>
        </p:blipFill>
        <p:spPr>
          <a:xfrm>
            <a:off x="1999800" y="2643120"/>
            <a:ext cx="1546560" cy="2214360"/>
          </a:xfrm>
          <a:prstGeom prst="rect">
            <a:avLst/>
          </a:prstGeom>
          <a:ln w="0">
            <a:noFill/>
          </a:ln>
          <a:effectLst>
            <a:outerShdw blurRad="225360" dist="50462" dir="5228255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40" name="Picture 1" descr="C:\Users\CGB\Desktop\images.jpg"/>
          <p:cNvPicPr/>
          <p:nvPr/>
        </p:nvPicPr>
        <p:blipFill>
          <a:blip r:embed="rId6"/>
          <a:stretch/>
        </p:blipFill>
        <p:spPr>
          <a:xfrm>
            <a:off x="6429240" y="3286080"/>
            <a:ext cx="2468880" cy="1642680"/>
          </a:xfrm>
          <a:prstGeom prst="rect">
            <a:avLst/>
          </a:prstGeom>
          <a:ln w="0">
            <a:noFill/>
          </a:ln>
          <a:effectLst>
            <a:outerShdw blurRad="150120" dist="250081" dir="8461089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41" name="Рисунок 10" descr="Медвежонок держиться передними лапами за деревянные столбики"/>
          <p:cNvPicPr/>
          <p:nvPr/>
        </p:nvPicPr>
        <p:blipFill>
          <a:blip r:embed="rId7"/>
          <a:stretch/>
        </p:blipFill>
        <p:spPr>
          <a:xfrm>
            <a:off x="3857760" y="3214800"/>
            <a:ext cx="2214360" cy="1595880"/>
          </a:xfrm>
          <a:prstGeom prst="rect">
            <a:avLst/>
          </a:prstGeom>
          <a:ln w="9525">
            <a:noFill/>
          </a:ln>
          <a:effectLst>
            <a:outerShdw blurRad="150120" dist="250081" dir="8461089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3740</TotalTime>
  <Words>1671</Words>
  <Application>Microsoft Office PowerPoint</Application>
  <PresentationFormat>Экран (16:9)</PresentationFormat>
  <Paragraphs>47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CGB</dc:creator>
  <dc:description/>
  <cp:lastModifiedBy>CGB</cp:lastModifiedBy>
  <cp:revision>289</cp:revision>
  <dcterms:created xsi:type="dcterms:W3CDTF">2024-12-28T11:53:48Z</dcterms:created>
  <dcterms:modified xsi:type="dcterms:W3CDTF">2026-06-15T09:29:53Z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(16:9)</vt:lpwstr>
  </property>
  <property fmtid="{D5CDD505-2E9C-101B-9397-08002B2CF9AE}" pid="3" name="Slides">
    <vt:i4>10</vt:i4>
  </property>
</Properties>
</file>