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hdphoto1.wdp" ContentType="image/vnd.ms-photo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144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D7818A-F797-4553-B696-A752812E39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5ED335-517A-4B1D-B2A6-37F81027B36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9129E4-1EBA-49DE-865D-2C6A0FAF60A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1394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1394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49096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49096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4909680"/>
            <a:ext cx="198720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4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BCCECF-62DF-43D8-8CBF-2D7894BDB38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63DCFB-4C96-4A3A-B63B-0AA79BF018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4A14FE-A7A5-4DAE-A395-7B17750488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4021DE-4B18-4744-AE42-11E19841DE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99FF04-6114-4563-BD52-7805C568744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2840400"/>
            <a:ext cx="5829120" cy="908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ED98FC-28A7-4D3E-A0B7-F69A95845C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DD25CC-FF09-47A1-A544-74644D1016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49096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7AE468-5CF9-472B-B6A7-EDFFD1C5112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139480"/>
            <a:ext cx="301176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4909680"/>
            <a:ext cx="6171840" cy="25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2E4750-C62B-43DB-8CB7-A63CAF5BEC1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2840400"/>
            <a:ext cx="5829120" cy="1959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343080" y="8475120"/>
            <a:ext cx="1599840" cy="4863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ru-RU" sz="1200" spc="-1" strike="noStrike">
                <a:solidFill>
                  <a:srgbClr val="8b8b8b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343240" y="8475120"/>
            <a:ext cx="2171520" cy="4863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4915080" y="8475120"/>
            <a:ext cx="1599840" cy="4863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6011E46-F589-46F8-9588-CBCE9700050C}" type="slidenum">
              <a:rPr b="0" lang="ru-RU" sz="12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microsoft.com/office/2007/relationships/hdphoto" Target="../media/hdphoto1.wdp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7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42" name="Поле 2"/>
          <p:cNvSpPr/>
          <p:nvPr/>
        </p:nvSpPr>
        <p:spPr>
          <a:xfrm>
            <a:off x="332640" y="5436000"/>
            <a:ext cx="6336360" cy="34534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spAutoFit/>
          </a:bodyPr>
          <a:p>
            <a:pPr algn="ctr">
              <a:lnSpc>
                <a:spcPct val="115000"/>
              </a:lnSpc>
              <a:spcAft>
                <a:spcPts val="1001"/>
              </a:spcAft>
            </a:pPr>
            <a:r>
              <a:rPr b="1" lang="ru-RU" sz="4000" spc="49" strike="noStrike">
                <a:solidFill>
                  <a:srgbClr val="fefefd"/>
                </a:solidFill>
                <a:latin typeface="Times New Roman"/>
                <a:ea typeface="Calibri"/>
              </a:rPr>
              <a:t>«Учёный-изобретатель</a:t>
            </a:r>
            <a:br>
              <a:rPr sz="4000"/>
            </a:br>
            <a:r>
              <a:rPr b="1" lang="ru-RU" sz="4000" spc="49" strike="noStrike">
                <a:solidFill>
                  <a:srgbClr val="fefefd"/>
                </a:solidFill>
                <a:latin typeface="Times New Roman"/>
                <a:ea typeface="Calibri"/>
              </a:rPr>
              <a:t>из Твери»</a:t>
            </a:r>
            <a:endParaRPr b="0" lang="ru-RU" sz="40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15000"/>
              </a:lnSpc>
              <a:spcAft>
                <a:spcPts val="1199"/>
              </a:spcAft>
            </a:pPr>
            <a:r>
              <a:rPr b="1" lang="ru-RU" sz="2400" spc="49" strike="noStrike">
                <a:solidFill>
                  <a:srgbClr val="fefefd"/>
                </a:solidFill>
                <a:latin typeface="Times New Roman"/>
                <a:ea typeface="Calibri"/>
              </a:rPr>
              <a:t>информ-досье</a:t>
            </a:r>
            <a:endParaRPr b="0" lang="ru-RU" sz="24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15000"/>
              </a:lnSpc>
            </a:pPr>
            <a:r>
              <a:rPr b="1" lang="ru-RU" sz="2400" spc="49" strike="noStrike">
                <a:solidFill>
                  <a:srgbClr val="fefefd"/>
                </a:solidFill>
                <a:latin typeface="Times New Roman"/>
                <a:ea typeface="Calibri"/>
              </a:rPr>
              <a:t>/к 230-летию со дня рождения</a:t>
            </a:r>
            <a:endParaRPr b="0" lang="ru-RU" sz="24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15000"/>
              </a:lnSpc>
            </a:pPr>
            <a:r>
              <a:rPr b="1" lang="ru-RU" sz="2400" spc="49" strike="noStrike">
                <a:solidFill>
                  <a:srgbClr val="fefefd"/>
                </a:solidFill>
                <a:latin typeface="Times New Roman"/>
                <a:ea typeface="Calibri"/>
              </a:rPr>
              <a:t>ПАВЛА ПЕТРОВИЧА АНОСОВА</a:t>
            </a:r>
            <a:endParaRPr b="0" lang="ru-RU" sz="24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15000"/>
              </a:lnSpc>
            </a:pPr>
            <a:r>
              <a:rPr b="1" lang="ru-RU" sz="2400" spc="49" strike="noStrike">
                <a:solidFill>
                  <a:srgbClr val="fefefd"/>
                </a:solidFill>
                <a:latin typeface="Times New Roman"/>
                <a:ea typeface="Calibri"/>
              </a:rPr>
              <a:t>(1796-1851)/</a:t>
            </a:r>
            <a:endParaRPr b="0" lang="ru-RU" sz="24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3" name="AutoShape 2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AutoShape 4"/>
          <p:cNvSpPr/>
          <p:nvPr/>
        </p:nvSpPr>
        <p:spPr>
          <a:xfrm>
            <a:off x="307800" y="792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5" name="Рисунок 6" descr="https://www.prlib.ru/sites/default/files/u535/anosov_pavel_petrovich.jpg"/>
          <p:cNvPicPr/>
          <p:nvPr/>
        </p:nvPicPr>
        <p:blipFill>
          <a:blip r:embed="rId3"/>
          <a:srcRect l="0" t="2780" r="0" b="6928"/>
          <a:stretch/>
        </p:blipFill>
        <p:spPr>
          <a:xfrm>
            <a:off x="943200" y="312840"/>
            <a:ext cx="4962240" cy="4944600"/>
          </a:xfrm>
          <a:prstGeom prst="rect">
            <a:avLst/>
          </a:prstGeom>
          <a:ln w="0">
            <a:solidFill>
              <a:srgbClr val="f79646">
                <a:lumMod val="75000"/>
              </a:srgbClr>
            </a:solidFill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47" name="Прямоугольник 7"/>
          <p:cNvSpPr/>
          <p:nvPr/>
        </p:nvSpPr>
        <p:spPr>
          <a:xfrm>
            <a:off x="548640" y="1201680"/>
            <a:ext cx="5760360" cy="66733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Павел Петрович Аносов родился 29 июня (10 июля) 1796 года в Твери. В юном возрасте Павел оказался на Урале, куда переехала его семья. После безвременной кончины родителей мальчика взял на воспитание дед по материнской линии Л.Ф. Сабакин – известный русский механик. 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Лев Фёдорович передал маленькому Павлу свою любовь и интерес к технике, а в 1810 году, когда тому исполнилось 11 лет, отправил его вместе с братом Василием в Петербург – в Горный кадетский корпус на «казенно-коштное место». Это учебное заведение было основано по указу Екатерины II и приравнивалось к академиям. Воспитанники горного кадетского корпуса получали хорошее образование.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Там мальчик обратил на себя внимание преподавателей способностями к математике, химии и механике, а также настойчивостью в учебе и трудо-любием. Благодаря Льву Фёдоровичу он уже на старте своей деятельности далеко перегнал в науках и умениях своих сверстников. Павел Петрович прекрасно понимал, кому обязан всем этим, и на всю жизнь сохранил любовь и горячую благодарность к деду, который не только сам был замечательным конструктором, но и воспитал великого металлурга.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49" name="Прямоугольник 7"/>
          <p:cNvSpPr/>
          <p:nvPr/>
        </p:nvSpPr>
        <p:spPr>
          <a:xfrm>
            <a:off x="534240" y="435600"/>
            <a:ext cx="5760360" cy="33814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В 1817 году начинающий металлург Павел Аносов приехал в уральский Златоуст.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Применявшийся на Златоустовской оружейной фабрике метод производства стали мало чем отличался от приёмов работы на других предприятиях Урала. Иностранные мастера ничего нового, более прогрессив-ного, в это дело не внесли.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Так что Аносов располагал замечательной базой для широкого развёртывания опытов – в его распоряжении была специальная фабрика стали. Правда, он не мог рассчитывать и не рассчитывал на помощь начальства.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50" name="Picture 2" descr="Златоуст"/>
          <p:cNvPicPr/>
          <p:nvPr/>
        </p:nvPicPr>
        <p:blipFill>
          <a:blip r:embed="rId2"/>
          <a:stretch/>
        </p:blipFill>
        <p:spPr>
          <a:xfrm>
            <a:off x="0" y="4212000"/>
            <a:ext cx="6892920" cy="4109760"/>
          </a:xfrm>
          <a:prstGeom prst="rect">
            <a:avLst/>
          </a:prstGeom>
          <a:ln w="0">
            <a:solidFill>
              <a:srgbClr val="f79646">
                <a:lumMod val="40000"/>
                <a:lumOff val="60000"/>
              </a:srgbClr>
            </a:solidFill>
          </a:ln>
        </p:spPr>
      </p:pic>
      <p:sp>
        <p:nvSpPr>
          <p:cNvPr id="51" name="Прямоугольник 5"/>
          <p:cNvSpPr/>
          <p:nvPr/>
        </p:nvSpPr>
        <p:spPr>
          <a:xfrm>
            <a:off x="547200" y="8532360"/>
            <a:ext cx="5760360" cy="33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Город Златоуст Челябинской области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53" name="Прямоугольник 1"/>
          <p:cNvSpPr/>
          <p:nvPr/>
        </p:nvSpPr>
        <p:spPr>
          <a:xfrm>
            <a:off x="528840" y="4233600"/>
            <a:ext cx="5760360" cy="33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Павел Аносов на уральском заводе. Художник Г.М. Ламанов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54" name="Рисунок 6" descr="Аносов"/>
          <p:cNvPicPr/>
          <p:nvPr/>
        </p:nvPicPr>
        <p:blipFill>
          <a:blip r:embed="rId2"/>
          <a:srcRect l="-192" t="0" r="-227" b="0"/>
          <a:stretch/>
        </p:blipFill>
        <p:spPr>
          <a:xfrm>
            <a:off x="-27360" y="251640"/>
            <a:ext cx="6885000" cy="3856680"/>
          </a:xfrm>
          <a:prstGeom prst="rect">
            <a:avLst/>
          </a:prstGeom>
          <a:ln w="0">
            <a:solidFill>
              <a:srgbClr val="f79646">
                <a:lumMod val="40000"/>
                <a:lumOff val="60000"/>
              </a:srgbClr>
            </a:solidFill>
          </a:ln>
        </p:spPr>
      </p:pic>
      <p:sp>
        <p:nvSpPr>
          <p:cNvPr id="55" name="Прямоугольник 7"/>
          <p:cNvSpPr/>
          <p:nvPr/>
        </p:nvSpPr>
        <p:spPr>
          <a:xfrm>
            <a:off x="528840" y="4850280"/>
            <a:ext cx="5760360" cy="39301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На Златоустовскую фабрику было возложено производство всего требовавшегося русской армии холодного оружия. Военное ведомство и Горный департамент всё настойчивее напоминали о необходи-мости улучшить качество и снизить стоимость оружия.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А как это сделать, если нет никакой уверенности в качестве стали: сегодня сталь выходит хорошая, а завтра – негодная.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К счастью, Аносову не пришлось проходить путь исканий в одиночку. У него был помощник – мастер по стали Николай Швецов. Неграмотный крепостной «чувствовал» сталь, видел её «насквозь». Дайте ему кусок стали, и он вам расскажет, как и при каких условиях она была откована, протянута.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57" name="Прямоугольник 7"/>
          <p:cNvSpPr/>
          <p:nvPr/>
        </p:nvSpPr>
        <p:spPr>
          <a:xfrm>
            <a:off x="548640" y="251640"/>
            <a:ext cx="5760360" cy="50274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–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Эта сталь плоха потому, что полосы были неодинаково нагреты; если сделать из неё клинки, они будут непрочными, – говорил он только взглянув на металл.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Сколько раз наблюдал Аносов за тем, как Швецов складывал «пучок» полос, как аккуратно посыпал полосы песком и бурой, а потом проковывал металл, рассматривал его излом, сравнивал размеры зёрен.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–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Неровно нагрели полосы, – сокрушённо качал Швецов головой. – Посмотрел бы на это Антроп Демидович, задал бы он им…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Антроп Демидович был учителем Швецова, мастером рафинированной стали на заводе в Тагиле. Оттуда и прибыл в Златоуст Швецов.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Аносов учился у Швецова узнавать качество стали по зёрнам, следил за тем, как меняется размер зёрен в зависимости от нагрева.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8" name="Прямоугольник 5"/>
          <p:cNvSpPr/>
          <p:nvPr/>
        </p:nvSpPr>
        <p:spPr>
          <a:xfrm>
            <a:off x="551880" y="5652000"/>
            <a:ext cx="5760360" cy="310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Главным достижением Павла Аносова было открытие «булатной» технологии. Булат – это литая углеродистая сталь со своеобразной структурой и узорчатой поверхностью. Она обладала высокой стойкостью, упругостью. Однако в средние века секрет изготовления булата был утрачен. И только Павел Аносов сумел его восстановить. В 1841 году вышел его труд «О булатах», который получил почётный отзыв комиссии по Демидовским премиям. Аносов опытным путём добился изготовления ковкого булата, литого булата и литой стали.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5"/>
          <p:cNvSpPr/>
          <p:nvPr/>
        </p:nvSpPr>
        <p:spPr>
          <a:xfrm>
            <a:off x="548640" y="395640"/>
            <a:ext cx="5760360" cy="20098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На всемирной выставке в Лондоне русское оружие из булатной стали занимало несколько залов. Англичане испытывали наше оружие. Они рубили им по оружию, созданному на их заводах. На местном оставалась зазубрина, на русском – только пятнышко. Они гнули русские клинки в дугу – те выпрямлялись, следов изгиба не было видно.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61" name="Picture 2" descr="https://innohunt.ru/wp-content/uploads/2021/10/uzor-bulata-870x400-1.jpg"/>
          <p:cNvPicPr/>
          <p:nvPr/>
        </p:nvPicPr>
        <p:blipFill>
          <a:blip r:embed="rId2"/>
          <a:stretch/>
        </p:blipFill>
        <p:spPr>
          <a:xfrm>
            <a:off x="0" y="3075120"/>
            <a:ext cx="6857640" cy="3152880"/>
          </a:xfrm>
          <a:prstGeom prst="rect">
            <a:avLst/>
          </a:prstGeom>
          <a:ln w="0">
            <a:solidFill>
              <a:srgbClr val="f79646">
                <a:lumMod val="40000"/>
                <a:lumOff val="60000"/>
              </a:srgbClr>
            </a:solidFill>
          </a:ln>
        </p:spPr>
      </p:pic>
      <p:sp>
        <p:nvSpPr>
          <p:cNvPr id="62" name="Прямоугольник 8"/>
          <p:cNvSpPr/>
          <p:nvPr/>
        </p:nvSpPr>
        <p:spPr>
          <a:xfrm>
            <a:off x="548640" y="6372360"/>
            <a:ext cx="5760360" cy="333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Нож из булатной стали с характерным узором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3" name="Прямоугольник 9"/>
          <p:cNvSpPr/>
          <p:nvPr/>
        </p:nvSpPr>
        <p:spPr>
          <a:xfrm>
            <a:off x="564840" y="7236360"/>
            <a:ext cx="5760360" cy="146124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Златоустовский булат не раз был отмечен на российских и международных выставках ХІХ века. Крылатый конь, выгравированный уральским мастером Иваном Бушуевым на аносовских клинках, стал неотъемлемой частью и герба Златоуста...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pic>
        <p:nvPicPr>
          <p:cNvPr id="65" name="Рисунок 5" descr="https://blog.zlatcbs.ru/images/info/62.jpg"/>
          <p:cNvPicPr/>
          <p:nvPr/>
        </p:nvPicPr>
        <p:blipFill>
          <a:blip r:embed="rId2"/>
          <a:srcRect l="20261" t="0" r="1943" b="0"/>
          <a:stretch/>
        </p:blipFill>
        <p:spPr>
          <a:xfrm>
            <a:off x="-19800" y="245160"/>
            <a:ext cx="6857640" cy="4359960"/>
          </a:xfrm>
          <a:prstGeom prst="rect">
            <a:avLst/>
          </a:prstGeom>
          <a:ln w="0">
            <a:solidFill>
              <a:srgbClr val="f79646">
                <a:lumMod val="40000"/>
                <a:lumOff val="60000"/>
              </a:srgbClr>
            </a:solidFill>
          </a:ln>
        </p:spPr>
      </p:pic>
      <p:sp>
        <p:nvSpPr>
          <p:cNvPr id="66" name="Прямоугольник 1"/>
          <p:cNvSpPr/>
          <p:nvPr/>
        </p:nvSpPr>
        <p:spPr>
          <a:xfrm>
            <a:off x="548640" y="4716000"/>
            <a:ext cx="5760360" cy="8197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Памятник П.П. Аносову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на площади Третьего Интернационала 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в городе Златоусте Челябинской области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7" name="Прямоугольник 2"/>
          <p:cNvSpPr/>
          <p:nvPr/>
        </p:nvSpPr>
        <p:spPr>
          <a:xfrm>
            <a:off x="500760" y="6228360"/>
            <a:ext cx="5760360" cy="25585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Павел Петрович Аносов умер в Омске, немного не дожив до своего 55-летия. Во время поездки из Тобольска в Омск был застигнут сильным бураном. Жестокая простуда стала причиной затяжной болезни. Павел Аносов умер 13 (25) мая 1851 г. в Омске.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30 лет работы на Златоустовском заводе принесли П.П. Аносову мировую известность ученого, заложившего основы производства высококачественных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сталей, а Златоусту – громкую славу родины булата.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amount="-25000" sat="400000"/>
                    </a14:imgEffect>
                  </a14:imgLayer>
                </a14:imgProps>
              </a:ext>
            </a:extLst>
          </a:blip>
          <a:srcRect l="23541" t="0" r="39107" b="0"/>
          <a:stretch/>
        </p:blipFill>
        <p:spPr>
          <a:xfrm>
            <a:off x="0" y="0"/>
            <a:ext cx="6857640" cy="9180000"/>
          </a:xfrm>
          <a:prstGeom prst="rect">
            <a:avLst/>
          </a:prstGeom>
          <a:ln w="0">
            <a:noFill/>
          </a:ln>
        </p:spPr>
      </p:pic>
      <p:sp>
        <p:nvSpPr>
          <p:cNvPr id="69" name="Прямоугольник 3"/>
          <p:cNvSpPr/>
          <p:nvPr/>
        </p:nvSpPr>
        <p:spPr>
          <a:xfrm>
            <a:off x="548640" y="244080"/>
            <a:ext cx="5760360" cy="8832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Использованные источники: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Аносов Павел Петрович // Гордость земли Тверской / [науч. ред. В. И. Лавренов]. - Тверь : Алексей Ушаков и К', 2014. - С. 100-101..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Пешкин, И. С. Павел Петрович Аносов : 1799-1851 / И. С. Пешкин. - Москва : Молодая гвардия, 1954. - 360 с. : портр., ил. - (Жизнь замечательных людей).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Торопецкий, И. Старицкий самородок / И. Торопецкий // Тверская Жизнь. - 2011. - 26 марта. - С. 7.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	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</a:rPr>
              <a:t>Шимин, Е. «Отец» русского булата / Е. Шимин // Тверские ведомости. - 2018. - 5-11 сент. (№ 37). - С. 20.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Использованный иллюстративный материал заимствован из общедоступных ресурсов интернета, не содержащих каких-либо ограничений для их заимствования и используется в познавательных целях.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Подготовлено сотрудниками Информационно-библиографического отдела Центральной городской библиотеки им. А.И. Герцена.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Тверь, 2026 г.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Application>Редактор_презентаций/2.4.0.0$Windows_X86_64 LibreOffice_project/52ae8d463f83a60c9e49e6e7d546567a524a8577</Application>
  <AppVersion>15.0000</AppVersion>
  <Words>28</Words>
  <Paragraphs>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2026-02-11T09:54:05Z</dcterms:created>
  <dc:creator>Kluch</dc:creator>
  <dc:description/>
  <dc:language>ru-RU</dc:language>
  <cp:lastModifiedBy/>
  <dcterms:modified xsi:type="dcterms:W3CDTF">2026-06-19T15:05:03Z</dcterms:modified>
  <cp:revision>48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8</vt:i4>
  </property>
</Properties>
</file>