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notesMasters/notesMaster1.xml" ContentType="application/vnd.openxmlformats-officedocument.presentationml.notesMaster+xml"/>
  <Override PartName="/ppt/notesMasters/_rels/notesMaster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10.xml.rels" ContentType="application/vnd.openxmlformats-package.relationships+xml"/>
  <Override PartName="/ppt/notesSlides/notesSlide10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media/image1.png" ContentType="image/png"/>
  <Override PartName="/ppt/media/hdphoto2.wdp" ContentType="image/vnd.ms-photo"/>
  <Override PartName="/ppt/media/hdphoto1.wdp" ContentType="image/vnd.ms-photo"/>
  <Override PartName="/ppt/media/image2.jpeg" ContentType="image/jpeg"/>
  <Override PartName="/ppt/media/image3.jpeg" ContentType="image/jpeg"/>
  <Override PartName="/ppt/media/image4.jpeg" ContentType="image/jpeg"/>
  <Override PartName="/ppt/media/hdphoto3.wdp" ContentType="image/vnd.ms-photo"/>
  <Override PartName="/ppt/media/image5.jpeg" ContentType="image/jpeg"/>
  <Override PartName="/ppt/media/hdphoto4.wdp" ContentType="image/vnd.ms-photo"/>
  <Override PartName="/ppt/media/image6.jpeg" ContentType="image/jpeg"/>
  <Override PartName="/ppt/presProps.xml" ContentType="application/vnd.openxmlformats-officedocument.presentationml.presProps+xml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6858000" cy="9144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перемещения страницы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r>
              <a:rPr b="0" lang="ru-RU" sz="2000" spc="-1" strike="noStrike">
                <a:solidFill>
                  <a:srgbClr val="000000"/>
                </a:solidFill>
                <a:latin typeface="XO Oriel"/>
              </a:rPr>
              <a:t>Для правки формата примечаний щёлкните мышью</a:t>
            </a:r>
            <a:endParaRPr b="0" lang="ru-RU" sz="20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&lt;верхний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r">
              <a:buNone/>
            </a:pPr>
            <a:fld id="{B01D9E4C-BE44-46DD-9614-222603CA81BF}" type="slidenum"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&lt;номер&gt;</a:t>
            </a:fld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sldImg"/>
          </p:nvPr>
        </p:nvSpPr>
        <p:spPr>
          <a:xfrm>
            <a:off x="2143080" y="685800"/>
            <a:ext cx="2571120" cy="3428280"/>
          </a:xfrm>
          <a:prstGeom prst="rect">
            <a:avLst/>
          </a:prstGeom>
          <a:ln w="0">
            <a:noFill/>
          </a:ln>
        </p:spPr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85800" y="4343400"/>
            <a:ext cx="5485680" cy="41140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0">
              <a:buNone/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080" cy="456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6CA31CA9-65B9-40F6-8DFB-93CFBAE88023}" type="slidenum">
              <a:rPr b="0" lang="ru-RU" sz="1200" spc="-1" strike="noStrike">
                <a:solidFill>
                  <a:srgbClr val="000000"/>
                </a:solidFill>
                <a:latin typeface="+mn-lt"/>
                <a:ea typeface="+mn-ea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6253B3D-189B-4307-AB1E-4A32A1A47A5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AB95C8D-7DA0-4864-8E68-E916CE987AF4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E974794-479F-458C-BDE4-9B9FDDA1A03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8ED77A-1C10-41B8-9DE5-1C0823F4285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24FB31-00B5-43AF-8A0A-28F613103961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514440" y="2840400"/>
            <a:ext cx="5828760" cy="908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A838F0A-37B9-4597-B9A7-565EE67BCA4F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6B3E141-FAF0-4194-A129-5BF7C8A515BF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E69461F-6226-4AA9-9C85-D5284FB8ADE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3434FF6-3E8E-4FB4-98CB-02C2D5502DF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617184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42720" y="4909680"/>
            <a:ext cx="617184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A64443-8540-47AF-900F-C18600F8041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505320" y="21394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427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505320" y="4909680"/>
            <a:ext cx="301176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0B1A699-8CE3-4380-9E7F-E42873B7CAB2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42720" y="21394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429640" y="21394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516560" y="21394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42720" y="49096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429640" y="49096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516560" y="4909680"/>
            <a:ext cx="1987200" cy="2529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spcBef>
                <a:spcPts val="1417"/>
              </a:spcBef>
              <a:buNone/>
            </a:pP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65EBA6E-07F5-4CA3-B2E4-4094B24E509A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14440" y="2840400"/>
            <a:ext cx="5828760" cy="19594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2343240" y="8475120"/>
            <a:ext cx="2171160" cy="48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algn="l" pos="0"/>
              </a:tabLst>
              <a:def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&lt;нижний колонтитул&gt;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4915080" y="8475120"/>
            <a:ext cx="1599480" cy="48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b8b8b"/>
                </a:solidFill>
                <a:latin typeface="Calibri"/>
                <a:ea typeface="DejaVu Sans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algn="l" pos="0"/>
              </a:tabLst>
            </a:pPr>
            <a:fld id="{598B54E7-DC4F-4A10-A0D3-84951F133154}" type="slidenum">
              <a:rPr b="0" lang="ru-RU" sz="1200" spc="-1" strike="noStrike">
                <a:solidFill>
                  <a:srgbClr val="8b8b8b"/>
                </a:solidFill>
                <a:latin typeface="Calibri"/>
                <a:ea typeface="DejaVu Sans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343080" y="8475120"/>
            <a:ext cx="1599480" cy="486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indent="0">
              <a:buNone/>
              <a:defRPr b="0" lang="ru-RU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</a:rPr>
              <a:t>&lt;дата/время&gt;</a:t>
            </a:r>
            <a:endParaRPr b="0" lang="ru-RU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342720" y="2139480"/>
            <a:ext cx="6171840" cy="5302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microsoft.com/office/2007/relationships/hdphoto" Target="../media/hdphoto1.wdp"/><Relationship Id="rId3" Type="http://schemas.openxmlformats.org/officeDocument/2006/relationships/image" Target="../media/image2.jpeg"/><Relationship Id="rId4" Type="http://schemas.microsoft.com/office/2007/relationships/hdphoto" Target="../media/hdphoto2.wdp"/><Relationship Id="rId5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3.jpeg"/><Relationship Id="rId3" Type="http://schemas.openxmlformats.org/officeDocument/2006/relationships/slideLayout" Target="../slideLayouts/slideLayout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4.jpeg"/><Relationship Id="rId3" Type="http://schemas.microsoft.com/office/2007/relationships/hdphoto" Target="../media/hdphoto3.wdp"/><Relationship Id="rId4" Type="http://schemas.openxmlformats.org/officeDocument/2006/relationships/slideLayout" Target="../slideLayouts/slideLayout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5.jpeg"/><Relationship Id="rId3" Type="http://schemas.microsoft.com/office/2007/relationships/hdphoto" Target="../media/hdphoto4.wdp"/><Relationship Id="rId4" Type="http://schemas.openxmlformats.org/officeDocument/2006/relationships/slideLayout" Target="../slideLayouts/slideLayout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0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Рисунок 3" descr="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-50000"/>
                    </a14:imgEffect>
                  </a14:imgLayer>
                </a14:imgProps>
              </a:ext>
            </a:extLst>
          </a:blip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48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49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50" name="Прямоугольник 1"/>
          <p:cNvSpPr/>
          <p:nvPr/>
        </p:nvSpPr>
        <p:spPr>
          <a:xfrm>
            <a:off x="559800" y="5919480"/>
            <a:ext cx="5737680" cy="759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4400" spc="-1" strike="noStrike">
                <a:solidFill>
                  <a:srgbClr val="c00000"/>
                </a:solidFill>
                <a:latin typeface="Calibri"/>
                <a:ea typeface="DejaVu Sans"/>
              </a:rPr>
              <a:t>Шаги Великой Победы</a:t>
            </a:r>
            <a:endParaRPr b="0" lang="ru-RU" sz="44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1" name="Прямоугольник 2"/>
          <p:cNvSpPr/>
          <p:nvPr/>
        </p:nvSpPr>
        <p:spPr>
          <a:xfrm>
            <a:off x="2035440" y="6688800"/>
            <a:ext cx="278568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информ-досье</a:t>
            </a: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52" name="Прямоугольник 10"/>
          <p:cNvSpPr/>
          <p:nvPr/>
        </p:nvSpPr>
        <p:spPr>
          <a:xfrm>
            <a:off x="506160" y="7524360"/>
            <a:ext cx="5839560" cy="1064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1" lang="ru-RU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к 85-летию со дня образования </a:t>
            </a:r>
            <a:br>
              <a:rPr sz="3200"/>
            </a:br>
            <a:r>
              <a:rPr b="1" lang="ru-RU" sz="3200" spc="-1" strike="noStrike">
                <a:solidFill>
                  <a:srgbClr val="ff0000"/>
                </a:solidFill>
                <a:latin typeface="Calibri"/>
                <a:ea typeface="DejaVu Sans"/>
              </a:rPr>
              <a:t>Калининского фронта (1941)</a:t>
            </a:r>
            <a:endParaRPr b="0" lang="ru-RU" sz="32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53" name="Рисунок 6" descr=""/>
          <p:cNvPicPr/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-30960" y="957600"/>
            <a:ext cx="6888240" cy="4590360"/>
          </a:xfrm>
          <a:prstGeom prst="rect">
            <a:avLst/>
          </a:prstGeom>
          <a:ln w="0">
            <a:solidFill>
              <a:srgbClr val="4a452a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55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56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57" name="Прямоугольник 7"/>
          <p:cNvSpPr/>
          <p:nvPr/>
        </p:nvSpPr>
        <p:spPr>
          <a:xfrm>
            <a:off x="307800" y="160200"/>
            <a:ext cx="6216480" cy="447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Ранним утром в воскресенье 22 июня 1941 года фашистская Германия и её союзники обрушили на нашу страну удар невиданной в истории армии вторжения: 190 дивизий, свыше 4 тыс. танков, более 47 тыс. орудий и минометов, около 5 тыс. самолетов, до 200 кораблей. На решающих направлениях своего наступления агрессор имел многократное превосходство в силах. Началась Великая Отечественная война Советского Союза против немецко-фашистских захватчиков. Она длилась 1418 дней и ночей.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результате неблагоприятного для Советского Союза исхода приграничных сражений немецко-фашистские войска в короткие сроки продвинулись в северо-западном направлении на 400–500 км, в западном – на 450–600 км, в юго-западном – на 300–350 км, захватили территорию Латвии, Литвы, часть Эстонии, Украины, почти всю Белоруссию и Молдавию, вторглись на территорию РСФСР, вышли на дальние подступы к Ленинграду, угрожали Смоленску и Киеву. Над страной нависла смертельная опасность.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58" name="Рисунок 9" descr=""/>
          <p:cNvPicPr/>
          <p:nvPr/>
        </p:nvPicPr>
        <p:blipFill>
          <a:blip r:embed="rId2">
            <a:grayscl/>
          </a:blip>
          <a:stretch/>
        </p:blipFill>
        <p:spPr>
          <a:xfrm>
            <a:off x="353160" y="4565160"/>
            <a:ext cx="6185160" cy="3390480"/>
          </a:xfrm>
          <a:prstGeom prst="rect">
            <a:avLst/>
          </a:prstGeom>
          <a:ln w="0">
            <a:solidFill>
              <a:srgbClr val="4a452a"/>
            </a:solidFill>
          </a:ln>
        </p:spPr>
      </p:pic>
      <p:sp>
        <p:nvSpPr>
          <p:cNvPr id="59" name="Прямоугольник 8"/>
          <p:cNvSpPr/>
          <p:nvPr/>
        </p:nvSpPr>
        <p:spPr>
          <a:xfrm>
            <a:off x="330840" y="8100360"/>
            <a:ext cx="6195960" cy="72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Штаб танковой группы Гудериана за 15 минут до начала вероломного нападения фашистской Германии на СССР. Берег Буга, севернее Бреста.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>
              <a:lnSpc>
                <a:spcPct val="100000"/>
              </a:lnSpc>
            </a:pPr>
            <a:r>
              <a:rPr b="1" lang="ru-RU" sz="1400" spc="-1" strike="noStrike">
                <a:solidFill>
                  <a:srgbClr val="000000"/>
                </a:solidFill>
                <a:latin typeface="Calibri"/>
                <a:ea typeface="DejaVu Sans"/>
              </a:rPr>
              <a:t>22 июня 1941 г.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61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62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63" name="Прямоугольник 6"/>
          <p:cNvSpPr/>
          <p:nvPr/>
        </p:nvSpPr>
        <p:spPr>
          <a:xfrm>
            <a:off x="307800" y="160200"/>
            <a:ext cx="6216480" cy="8456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Калинин был первым областным центром, освобожденным от фашистских захватчиков в Великой Отечественной войне. Но этому предшествовали ряд длительных, драматических событий. Это относится и к периоду создания Калининского фронта.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i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19 октября 2026 года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исполняется </a:t>
            </a: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85 лет</a:t>
            </a: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 тех пор</a:t>
            </a:r>
            <a:r>
              <a:rPr b="0" lang="en-US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как Калининский фронт был создан</a:t>
            </a:r>
            <a:br>
              <a:rPr sz="1800"/>
            </a:br>
            <a:r>
              <a:rPr b="0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 начал свой боевой путь. 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Калининский фронт</a:t>
            </a:r>
            <a:r>
              <a:rPr b="0" lang="en-US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был образован директивой Ставки Верховного главнокомандующего от 17 октября 1941 года из войск правого крыла Западного фронта (22-я, 29-я, 30-я и 31-я армии), прикрывавших Москву с северо-запада. В дальнейшем в состав Калининского фронта входили 20-я, 39-я, 41-я, 43-я и 58-я армии, 3-я и 4-я Ударные армии, 3-я воздушная армия. Осенью 1941 года войска фронта провели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Калининскую оборонительную операцию 1941 года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сковав крупные силы противника и не допустив их переброски под Москву, где проходили решающие сражения. В период контрнаступления под Москвой войска фронта осуществили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Калининскую операцию 1941–1942 годов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освободили Калинин и продвинулись на 60–120 км. В результате проведённой в январе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Сычёвско-Вяземской операции 1942 года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войска фронта вышли в тыл ржевско-сычёвской группировки противника и перерезали шоссе Вязьма – Смоленск; затем в феврале – июле 1942 вели бои местного значения. В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Ржевско-Сычёвской операции 1942 года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Калининский фронт (совместно с Западным фронтом) прорвал оборону противника под Ржевом и продвинулся на 40–60 км, освободил г. Зубцов и овладел правым берегом Волги; в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Великолукской операции 1942–1943 годов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освободил Великие Луки, а в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Ржевско-Вяземской операции 1943 года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– Ржев, Вязьму, Белый. Войска Калининского фронта провели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Духовщинско-Демидовскую операцию 1943 года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участвовали в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Смоленской операции 1943 года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, затем в результате </a:t>
            </a: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Невельской операции 1943 года</a:t>
            </a: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 в октябре вышли к восточным границам Белоруссии. 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65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66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67" name="Прямоугольник 6"/>
          <p:cNvSpPr/>
          <p:nvPr/>
        </p:nvSpPr>
        <p:spPr>
          <a:xfrm>
            <a:off x="307800" y="160200"/>
            <a:ext cx="6216480" cy="812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планах немецко-фашистского командования району Калинина придавалось большое значение. В задачах группы армий «Центр» было определено: «Для ведения фронтального наступления на Москву выделить две армии. На флангах этих армий вводятся: на юге 2-я танковая группа с задачей войти в район южнее Москвы, на севере 3-я танковая группа с задачей наступать в направлении Калинина, перерезать коммуникации, соединяющие Москву и Ленинград, и, увлекая за собой левое крыло северной общевойсковой армии, выйти в район севернее Москвы». По плану операции «Тайфун» группа армий «Центр» должна была тремя мощными ударами танковых групп из Духовщины, Рославля и Шостки в восточном и северо-восточном направлениях расчленить оборону советских войск, окружить и уничтожить войска Западного и Резервного фронтов в районе Вязьмы и Брянского фронта в районе Брянска, затем сильными подвижными группами охватить Москву с севера и юга.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начале октября 1941 года на Московском стратегическом направлении создалась критическая ситуация. Особенно тяжелая обстановка сложилась на правом крыле Западного фронта. Под натиском превосходящих сил противника войска 22-й, 29-й, 30-й и 31-й армий отходили на рубеж Осташков – Ржев. В обороне наших войск на калининском операционном направлении образовался разрыв шириной до 80 км. В этот разрыв немецко-фашистское командование направило 3-ю танковую группу генерала Гота в составе 41-го и 56-го моторизованных корпусов (1-я, 6-я, 7-я танковые, 14-я и 36-я моторизованные дивизии и 900-я учебная моторизованная бригада).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На калининское операционное направление были нацелены и значительные силы 9-й армии в составе 16 дивизий и полка СС «Череп». Всего здесь действовало до 20 % немецко-фашистских войск, предназначенных для захвата Москвы.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69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70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71" name="Прямоугольник 6"/>
          <p:cNvSpPr/>
          <p:nvPr/>
        </p:nvSpPr>
        <p:spPr>
          <a:xfrm>
            <a:off x="307800" y="4716000"/>
            <a:ext cx="6216480" cy="4138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КАЛИНИНСКАЯ ОБОРОНИТЕЛЬНАЯ ОПЕРАЦИЯ 1941, операция войск правого крыла Западного фронта, с 17 октября Калининского фронта, проведённая 10 октября – 4 декабря в ходе Московской битвы 1941–1942. К 10 октября войска правого крыла (22-я, 29-я и 31-я армии) Западного фронта (генерал армии Г. К. Жуков) отошли на рубеж оз. Пено, восточнее Нелидова, Сычёвки, имея основной задачей не допустить прорыва противника в район Калинина.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результате Калининской оборонительной операции советские войска уничтожили около 35 тыс. вражеских солдат и офицеров, подбили и захватили 150 танков, 150 орудий, сбили в воздушных боях 50 самолётов противника. Активной обороной и наступательными действиями они сковали 13 немецко-фашистских пехотных дивизий, не позволив перебросить их под Москву, где развернулись решающие сражения. К исходу операции войска Калининского фронта занимали по отношению к северному флангу группы армий «Центр» охватывающее положение, выгодное для перехода в наступление.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 декабря 1941 г. наступлением войск Калининского фронта началось контрнаступление советских войск под Москвой и Калининская наступательная операция (5 декабря 1941 г. – 7 января 1942 г.).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72" name="Рисунок 1" descr="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1076040" y="268200"/>
            <a:ext cx="4705560" cy="4303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74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75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76" name="Прямоугольник 6"/>
          <p:cNvSpPr/>
          <p:nvPr/>
        </p:nvSpPr>
        <p:spPr>
          <a:xfrm>
            <a:off x="286920" y="5076000"/>
            <a:ext cx="6216480" cy="3712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КАЛИНИНСКАЯ ОПЕРАЦИЯ 1941–1942, наступательная операция войск Калининского фронта, проведённая 5 дек. 1941 – 7 янв. 1942 в ходе контрнаступления под Москвой. Цель – окружить и уничтожить немецко-фашистские войска в районе Калинина и освободить город, а также содействовать Западному фронту в разгроме Клинско-Солнечногорской группировки противника.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 результате Калининской операции войска фронта нанесли серьёзное поражение 9-й армии противника и продвинулись на 60–120 км в южном и юго-западном направлениях. Была восстановлена возможность железно-дорожного сообщения между северо-западным и западным стратегическими направлениями, что облегчило взаимодействие Калининского, Западного и Северо-Западного фронтов; создались условия для проведения последующей операции с целью более глубокого охвата всей группировки войск противника, действовавшей на московском направлении. Однако войска Калининского фронта не смогли полностью выполнить задачу по разгрому противостоявшего противника и овладеть Ржевом из-за недостатка сил и средств, а также вследствие недочётов в организации наступления.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</p:txBody>
      </p:sp>
      <p:pic>
        <p:nvPicPr>
          <p:cNvPr id="77" name="Рисунок 1" descr="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/>
        </p:blipFill>
        <p:spPr>
          <a:xfrm>
            <a:off x="320400" y="317520"/>
            <a:ext cx="6216480" cy="4287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79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0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pic>
        <p:nvPicPr>
          <p:cNvPr id="81" name="Рисунок 6" descr=""/>
          <p:cNvPicPr/>
          <p:nvPr/>
        </p:nvPicPr>
        <p:blipFill>
          <a:blip r:embed="rId2"/>
          <a:stretch/>
        </p:blipFill>
        <p:spPr>
          <a:xfrm>
            <a:off x="0" y="1187640"/>
            <a:ext cx="6933240" cy="6694560"/>
          </a:xfrm>
          <a:prstGeom prst="rect">
            <a:avLst/>
          </a:prstGeom>
          <a:ln w="0">
            <a:solidFill>
              <a:srgbClr val="4a452a"/>
            </a:solidFill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83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4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5" name="Прямоугольник 6"/>
          <p:cNvSpPr/>
          <p:nvPr/>
        </p:nvSpPr>
        <p:spPr>
          <a:xfrm>
            <a:off x="307800" y="160200"/>
            <a:ext cx="6216480" cy="9040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СЫЧЁВСКО-ВЯЗЕМСКАЯ ОПЕРАЦИЯ 1942, наступательная операция войск Калининского фронта, проведённая 8 января – 20 апреля; часть Ржевско-Вяземской операции 1942. Цель – разгромить группировку противника в районе Ржева и западнее его, охватить с северо-запада основные силы немецко-фашистской группы армий «Центр» и во взаимодействии с войсками Западного фронта окружить и уничтожить их.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РЖЕВСКО-СЫЧЁВСКАЯ ОПЕРАЦИЯ 1942, наступательная операция войск левого крыла Калининского и правого крыла Западного фронта, проведённая 30 июля – 23 августа. Цель – овладеть городами Ржев и Зубцов, выйти на рубеж рек Волга и Вазуза и прочно там закрепиться. Организуя эту операцию, Ставка Верховного главнокомандующего рассчитывала сковать на московском направлении силы группы армий «Центр», лишить гитлеровское командование возможности перебрасывать её соединения на юг, где в это время развёртывалось наступление противника, и вынудить его перегруппировать на центральный участок фронта часть своих стратегических резервов.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ВЕЛИКОЛУКСКАЯ ОПЕРАЦИЯ 1942–1943, наступательная операция части сил Калининского фронта, проведённая 24 ноября 1942 – 20 января 1943. Цель – разгром группировки противника на левом крыле группы армий «Центр» (оперативная группа «Шевалери», 9 дивизий). Великолукская операция проводилась силами 3-й Ударной армии и 3-й воздушной армии Калининского фронта (генерал-полковник М. А. Пуркаев) и частью сил авиации дальнего действия.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РЖЕВСКО-ВЯЗЕМСКАЯ ОПЕРАЦИЯ 1943, наступательная операция войск Калининского и Западного фронтов, проведённая 2–31 марта с целью уничтожения группировки противника на Ржевско-Вяземском плацдарме. В ходе наступления советских войск зимой 1941–1942 на западном направлении в обороне врага образовался выступ (до 160 км в глубину и до 200 км в ширину у основания), линия фронта которого проходила западнее Белого, севернее и восточнее Ржева, западнее Юхнова, восточнее Спас-Деменска. Немецко-фашистское командование придавало особое значение удержанию выступа, рассматривая его как плацдарм для наступления на Москву. Зимой 1942–1943 здесь сосредоточивалось около 2/3 войск группы армий «Центр» (9-я армия, основные силы 3-й танковой армии и 4-й армии).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ДУХОВЩИНСКО-ДЕМИДОВСКАЯ ОПЕРАЦИЯ 1943, наступательная операция войск Калининского фронта, проведённая 14 сентября – 2 октября с целью разгрома духовщинско-демидовской группировки противника; часть стратегической Смоленской операции 1943.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Рисунок 3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87" name="AutoShape 2"/>
          <p:cNvSpPr/>
          <p:nvPr/>
        </p:nvSpPr>
        <p:spPr>
          <a:xfrm>
            <a:off x="155520" y="-14436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8" name="AutoShape 4"/>
          <p:cNvSpPr/>
          <p:nvPr/>
        </p:nvSpPr>
        <p:spPr>
          <a:xfrm>
            <a:off x="307800" y="7920"/>
            <a:ext cx="304200" cy="30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90000" rIns="90000" tIns="45000" bIns="45000" anchor="t">
            <a:noAutofit/>
          </a:bodyPr>
          <a:p>
            <a:pPr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Calibri"/>
              <a:ea typeface="DejaVu Sans"/>
            </a:endParaRPr>
          </a:p>
        </p:txBody>
      </p:sp>
      <p:sp>
        <p:nvSpPr>
          <p:cNvPr id="89" name="Прямоугольник 6"/>
          <p:cNvSpPr/>
          <p:nvPr/>
        </p:nvSpPr>
        <p:spPr>
          <a:xfrm>
            <a:off x="307800" y="160200"/>
            <a:ext cx="6216480" cy="5417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СМОЛЕНСКАЯ ОПЕРАЦИЯ 1943, наступательная операция войск Западного и левого крыла Калининского фронта, проведённая 7 августа –  2 октября. Цель – разгромить левое крыло немецко-фашистской группы армий «Центр», не допустить переброски её сил на юго-западное направление, где Советская Армия наносила главный удар, и освободить Смоленск. Немецко-фашистское командование, стремясь удержать занятые рубежи восточнее Смоленска и Рославля, сосредоточило на этом направлении крупные силы: 3-ю танковую, 4-ю полевую армии и часть соединений 9-й полевой армии группы армий «Центр» (44 дивизии; свыше 850 тыс. человек, около 8800 орудий и миномётов, около 500 танков и штурмовых орудий, до 700 самолётов; генерал-фельдмаршал Г. Клюге). Противник имел сильную оборону (центральную часть «Восточного вала»), включавшую 5-6 полос общей глубиной 100–130 км. Города Велиж, Демидов, Духовщина, Смоленск, Ельня, Рославль были превращены в мощные укреплённые узлы.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4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НЕВЕЛЬСКАЯ ОПЕРАЦИЯ 1943, наступательная операция войск правого крыла Калининского фронта, проведённая 6–10 октября с целью освобождения города Невель и создания благоприятных условий для последующего наступления в Белоруссии и Прибалтике. Невель – важный узел железных и шоссейных дорог на стыке немецко-фашистских групп армий «Север» и «Центр» – был превращен противником в мощный опорный пункт, который обороняли 5 дивизий 3-й танковой армии и 16-й полевой армии. Противник, используя прилегавшую к городу лесисто-болотистую местность с большим количеством озёр, построил на межозёрных дефиле сильную, глубоко эшелонированную оборону. </a:t>
            </a:r>
            <a:endParaRPr b="0" lang="ru-RU" sz="14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0" name="Прямоугольник 2"/>
          <p:cNvSpPr/>
          <p:nvPr/>
        </p:nvSpPr>
        <p:spPr>
          <a:xfrm>
            <a:off x="529560" y="6012000"/>
            <a:ext cx="5760000" cy="2279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7 октября 1943 года в честь войск, освобождавших Невель, в Москве был дан салют. За доблесть и умение в боях за Невель 12-ти соединениям и частям присвоены почётные наименования Невельских. Перед советскими войсками открылись новые возможности для наступления в Белоруссию и Прибалтику.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Это была последняя операция войск Калининского фронта, 20 октября 1943 года он был переименован в 1-й Прибалтийский фронт.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Рисунок 4" descr=""/>
          <p:cNvPicPr/>
          <p:nvPr/>
        </p:nvPicPr>
        <p:blipFill>
          <a:blip r:embed="rId1"/>
          <a:srcRect l="2381" t="0" r="2381" b="0"/>
          <a:stretch/>
        </p:blipFill>
        <p:spPr>
          <a:xfrm>
            <a:off x="0" y="-29520"/>
            <a:ext cx="6857280" cy="9201960"/>
          </a:xfrm>
          <a:prstGeom prst="rect">
            <a:avLst/>
          </a:prstGeom>
          <a:ln w="0">
            <a:noFill/>
          </a:ln>
        </p:spPr>
      </p:pic>
      <p:sp>
        <p:nvSpPr>
          <p:cNvPr id="92" name="Прямоугольник 5"/>
          <p:cNvSpPr/>
          <p:nvPr/>
        </p:nvSpPr>
        <p:spPr>
          <a:xfrm>
            <a:off x="548640" y="244080"/>
            <a:ext cx="5760000" cy="6722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>
              <a:lnSpc>
                <a:spcPct val="100000"/>
              </a:lnSpc>
            </a:pPr>
            <a:r>
              <a:rPr b="1" lang="ru-RU" sz="18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Использованные источники:</a:t>
            </a: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endParaRPr b="0" lang="ru-RU" sz="18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1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Фонд ЦГБ им. А.И. Герцена МАУ «МБС г. Твери»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1. Великая Отечественная война, 1941-1945 : События. Люди. Документы : краткий исторический справочник / под общ. ред. О. А. Ржешевского ; сост. Е. К. Жигунов. - Москва : Политиздат, 1990. - 464 с. : ил.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2. Великая Отечественная война 1941-1945 : [Электронный ресурс]. - Москва : ДиректМедиа Паблишинг : Новый Диск, 2008. - 1 электрон. опт. диск (CD-ROM). - (Классика энциклопедий).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3. Великая Отечественная война, 1941-1945 : энциклопедия / гл. ред. М. М. Козлов. - Москва : Советская энциклопедия, 1985. - 832 с. : ил.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4. Дорога к Победе : октябрь 1941 - март 1943 : 60-летию освобождения Калинина посвящается / автор текста С. А. Герасимова. - Тверь : Студия-С, 2001. - 20 с. : ил., фото.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5. Итоги и уроки Великой Отечественной войны, их значение для патриотического воспитания / Администрация Тверской области. - Тверь : [б. и.], 2000. - 64, [2] с.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6. Музей Калининского фронта / текст С. А. Герасимовой ; фото: Э. Т. Бредихина, В. Д. Максимова. - Тверь : Книжный клуб, [год поступления 2012]. - 12 с. : ил., фото, фот. цв.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just">
              <a:lnSpc>
                <a:spcPct val="100000"/>
              </a:lnSpc>
            </a:pPr>
            <a:r>
              <a:rPr b="0" lang="ru-RU" sz="1600" spc="-1" strike="noStrike">
                <a:solidFill>
                  <a:srgbClr val="000000"/>
                </a:solidFill>
                <a:latin typeface="Times New Roman"/>
                <a:ea typeface="DejaVu Sans"/>
              </a:rPr>
              <a:t>7. Мы над городом Калинином наше знамя вознесли : флаг и знамя в военной истории Тверского края 1941 - 1945 годов / автор текста С. А. Герасимова. - Тверь : Полипресс, 2020. - 17, [1] с. : фот., ил.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  <p:sp>
        <p:nvSpPr>
          <p:cNvPr id="93" name="Прямоугольник 1"/>
          <p:cNvSpPr/>
          <p:nvPr/>
        </p:nvSpPr>
        <p:spPr>
          <a:xfrm>
            <a:off x="548640" y="7452360"/>
            <a:ext cx="5760000" cy="1306440"/>
          </a:xfrm>
          <a:prstGeom prst="rect">
            <a:avLst/>
          </a:prstGeom>
          <a:noFill/>
          <a:ln>
            <a:noFill/>
          </a:ln>
          <a:effectLst>
            <a:outerShdw blurRad="39960" dir="5400000" dist="2016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Фон сгенерирован с помощью нейросети Шедеврум.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  <a:p>
            <a:pPr algn="ctr">
              <a:lnSpc>
                <a:spcPct val="100000"/>
              </a:lnSpc>
            </a:pP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Подготовлено сотрудниками Информационно-библиографического отдела Центральной городской библиотеки им. А.И. Герцена.</a:t>
            </a:r>
            <a:r>
              <a:rPr b="0" lang="en-US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 </a:t>
            </a:r>
            <a:r>
              <a:rPr b="0" lang="ru-RU" sz="1600" spc="-1" strike="noStrike">
                <a:solidFill>
                  <a:schemeClr val="dk1"/>
                </a:solidFill>
                <a:latin typeface="Times New Roman"/>
                <a:ea typeface="DejaVu Sans"/>
              </a:rPr>
              <a:t>Тверь, 2026 г.</a:t>
            </a:r>
            <a:endParaRPr b="0" lang="ru-RU" sz="1600" spc="-1" strike="noStrike">
              <a:solidFill>
                <a:srgbClr val="000000"/>
              </a:solidFill>
              <a:latin typeface="XO Orie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6350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493</TotalTime>
  <Application>Редактор_презентаций/2.4.0.0$Windows_X86_64 LibreOffice_project/52ae8d463f83a60c9e49e6e7d546567a524a8577</Application>
  <AppVersion>15.0000</AppVersion>
  <Words>1883</Words>
  <Paragraphs>54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2026-02-11T09:54:05Z</dcterms:created>
  <dc:creator>Kluch</dc:creator>
  <dc:description/>
  <dc:language>ru-RU</dc:language>
  <cp:lastModifiedBy/>
  <dcterms:modified xsi:type="dcterms:W3CDTF">2026-10-13T11:05:33Z</dcterms:modified>
  <cp:revision>86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</vt:i4>
  </property>
  <property fmtid="{D5CDD505-2E9C-101B-9397-08002B2CF9AE}" pid="3" name="PresentationFormat">
    <vt:lpwstr>Экран (4:3)</vt:lpwstr>
  </property>
  <property fmtid="{D5CDD505-2E9C-101B-9397-08002B2CF9AE}" pid="4" name="Slides">
    <vt:i4>10</vt:i4>
  </property>
</Properties>
</file>